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29"/>
  </p:notesMasterIdLst>
  <p:handoutMasterIdLst>
    <p:handoutMasterId r:id="rId30"/>
  </p:handoutMasterIdLst>
  <p:sldIdLst>
    <p:sldId id="353" r:id="rId5"/>
    <p:sldId id="259" r:id="rId6"/>
    <p:sldId id="351" r:id="rId7"/>
    <p:sldId id="269" r:id="rId8"/>
    <p:sldId id="271" r:id="rId9"/>
    <p:sldId id="352" r:id="rId10"/>
    <p:sldId id="339" r:id="rId11"/>
    <p:sldId id="322" r:id="rId12"/>
    <p:sldId id="262" r:id="rId13"/>
    <p:sldId id="265" r:id="rId14"/>
    <p:sldId id="340" r:id="rId15"/>
    <p:sldId id="341" r:id="rId16"/>
    <p:sldId id="342" r:id="rId17"/>
    <p:sldId id="343" r:id="rId18"/>
    <p:sldId id="344" r:id="rId19"/>
    <p:sldId id="345" r:id="rId20"/>
    <p:sldId id="274" r:id="rId21"/>
    <p:sldId id="346" r:id="rId22"/>
    <p:sldId id="347" r:id="rId23"/>
    <p:sldId id="348" r:id="rId24"/>
    <p:sldId id="266" r:id="rId25"/>
    <p:sldId id="349" r:id="rId26"/>
    <p:sldId id="350" r:id="rId27"/>
    <p:sldId id="354"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259"/>
            <p14:sldId id="351"/>
            <p14:sldId id="269"/>
            <p14:sldId id="271"/>
            <p14:sldId id="352"/>
            <p14:sldId id="339"/>
            <p14:sldId id="322"/>
            <p14:sldId id="262"/>
            <p14:sldId id="265"/>
            <p14:sldId id="340"/>
            <p14:sldId id="341"/>
            <p14:sldId id="342"/>
            <p14:sldId id="343"/>
            <p14:sldId id="344"/>
            <p14:sldId id="345"/>
            <p14:sldId id="274"/>
            <p14:sldId id="346"/>
            <p14:sldId id="347"/>
            <p14:sldId id="348"/>
            <p14:sldId id="266"/>
            <p14:sldId id="349"/>
            <p14:sldId id="350"/>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E5E5E5"/>
    <a:srgbClr val="008774"/>
    <a:srgbClr val="0F7661"/>
    <a:srgbClr val="C0504D"/>
    <a:srgbClr val="77933C"/>
    <a:srgbClr val="5978A0"/>
    <a:srgbClr val="442565"/>
    <a:srgbClr val="5DA831"/>
    <a:srgbClr val="FF8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294" autoAdjust="0"/>
    <p:restoredTop sz="87441" autoAdjust="0"/>
  </p:normalViewPr>
  <p:slideViewPr>
    <p:cSldViewPr snapToGrid="0" snapToObjects="1">
      <p:cViewPr varScale="1">
        <p:scale>
          <a:sx n="131" d="100"/>
          <a:sy n="131" d="100"/>
        </p:scale>
        <p:origin x="-960"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2/9/16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build a </a:t>
            </a:r>
            <a:r>
              <a:rPr lang="en-US" dirty="0" err="1" smtClean="0"/>
              <a:t>Microservices</a:t>
            </a:r>
            <a:r>
              <a:rPr lang="en-US" dirty="0" smtClean="0"/>
              <a:t> architecture at scale requires a platform</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12</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Distributed systems are HARD</a:t>
            </a: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Transformation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How do</a:t>
            </a:r>
            <a:r>
              <a:rPr lang="en-US" baseline="0" dirty="0" smtClean="0"/>
              <a:t> we solve for this this</a:t>
            </a:r>
          </a:p>
          <a:p>
            <a:r>
              <a:rPr lang="en-US" baseline="0" dirty="0" smtClean="0"/>
              <a:t>We talked about a platform and a culture change, let’s look at that</a:t>
            </a:r>
            <a:endParaRPr lang="en-US" baseline="0" dirty="0" smtClean="0"/>
          </a:p>
        </p:txBody>
      </p:sp>
    </p:spTree>
    <p:extLst>
      <p:ext uri="{BB962C8B-B14F-4D97-AF65-F5344CB8AC3E}">
        <p14:creationId xmlns:p14="http://schemas.microsoft.com/office/powerpoint/2010/main" val="2438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a:t>
            </a:r>
            <a:r>
              <a:rPr lang="en-US" sz="1200" kern="1200" dirty="0" err="1" smtClean="0">
                <a:solidFill>
                  <a:schemeClr val="tx1"/>
                </a:solidFill>
                <a:effectLst/>
                <a:latin typeface="+mn-lt"/>
                <a:ea typeface="+mn-ea"/>
                <a:cs typeface="+mn-cs"/>
              </a:rPr>
              <a:t>Swe</a:t>
            </a:r>
            <a:r>
              <a:rPr lang="en-US" sz="1200" kern="1200" dirty="0" smtClean="0">
                <a:solidFill>
                  <a:schemeClr val="tx1"/>
                </a:solidFill>
                <a:effectLst/>
                <a:latin typeface="+mn-lt"/>
                <a:ea typeface="+mn-ea"/>
                <a:cs typeface="+mn-cs"/>
              </a:rPr>
              <a:t>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a:t>
            </a:r>
            <a:r>
              <a:rPr lang="en-US" sz="1200" kern="1200" dirty="0" err="1" smtClean="0">
                <a:solidFill>
                  <a:schemeClr val="tx1"/>
                </a:solidFill>
                <a:effectLst/>
                <a:latin typeface="+mn-lt"/>
                <a:ea typeface="+mn-ea"/>
                <a:cs typeface="+mn-cs"/>
              </a:rPr>
              <a:t>enteprrise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this actually created a huge ops problem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So if you’re interested in incubating</a:t>
            </a:r>
            <a:r>
              <a:rPr lang="en-US" sz="1100" baseline="0" dirty="0" smtClean="0">
                <a:solidFill>
                  <a:schemeClr val="dk1"/>
                </a:solidFill>
                <a:latin typeface="Verdana"/>
                <a:ea typeface="Verdana"/>
                <a:cs typeface="Verdana"/>
                <a:sym typeface="Verdana"/>
              </a:rPr>
              <a:t> microservices, how do you get there? These designs there were until recently, exclusively the domain of the </a:t>
            </a:r>
            <a:r>
              <a:rPr lang="en-US" sz="1100" baseline="0" dirty="0" err="1" smtClean="0">
                <a:solidFill>
                  <a:schemeClr val="dk1"/>
                </a:solidFill>
                <a:latin typeface="Verdana"/>
                <a:ea typeface="Verdana"/>
                <a:cs typeface="Verdana"/>
                <a:sym typeface="Verdana"/>
              </a:rPr>
              <a:t>Googles</a:t>
            </a:r>
            <a:r>
              <a:rPr lang="en-US" sz="1100" baseline="0" dirty="0" smtClean="0">
                <a:solidFill>
                  <a:schemeClr val="dk1"/>
                </a:solidFill>
                <a:latin typeface="Verdana"/>
                <a:ea typeface="Verdana"/>
                <a:cs typeface="Verdana"/>
                <a:sym typeface="Verdana"/>
              </a:rPr>
              <a:t>, </a:t>
            </a:r>
            <a:r>
              <a:rPr lang="en-US" sz="1100" baseline="0" dirty="0" err="1" smtClean="0">
                <a:solidFill>
                  <a:schemeClr val="dk1"/>
                </a:solidFill>
                <a:latin typeface="Verdana"/>
                <a:ea typeface="Verdana"/>
                <a:cs typeface="Verdana"/>
                <a:sym typeface="Verdana"/>
              </a:rPr>
              <a:t>eBbays</a:t>
            </a:r>
            <a:r>
              <a:rPr lang="en-US" sz="1100" baseline="0" dirty="0" smtClean="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 If you’re a Java shop, there are some great OSS tools available. </a:t>
            </a:r>
            <a:r>
              <a:rPr lang="en-US" sz="1100" dirty="0" smtClean="0">
                <a:solidFill>
                  <a:schemeClr val="dk1"/>
                </a:solidFill>
                <a:latin typeface="Verdana"/>
                <a:ea typeface="Verdana"/>
                <a:cs typeface="Verdana"/>
                <a:sym typeface="Verdana"/>
              </a:rPr>
              <a:t>Spring is #1 Enterprise Java App </a:t>
            </a:r>
            <a:r>
              <a:rPr lang="en-US" sz="1100" dirty="0" err="1" smtClean="0">
                <a:solidFill>
                  <a:schemeClr val="dk1"/>
                </a:solidFill>
                <a:latin typeface="Verdana"/>
                <a:ea typeface="Verdana"/>
                <a:cs typeface="Verdana"/>
                <a:sym typeface="Verdana"/>
              </a:rPr>
              <a:t>Dev</a:t>
            </a:r>
            <a:r>
              <a:rPr lang="en-US" sz="1100" dirty="0" smtClean="0">
                <a:solidFill>
                  <a:schemeClr val="dk1"/>
                </a:solidFill>
                <a:latin typeface="Verdana"/>
                <a:ea typeface="Verdana"/>
                <a:cs typeface="Verdana"/>
                <a:sym typeface="Verdana"/>
              </a:rPr>
              <a:t> Framework. Everything is</a:t>
            </a:r>
            <a:r>
              <a:rPr lang="en-US" sz="1100" baseline="0" dirty="0" smtClean="0">
                <a:solidFill>
                  <a:schemeClr val="dk1"/>
                </a:solidFill>
                <a:latin typeface="Verdana"/>
                <a:ea typeface="Verdana"/>
                <a:cs typeface="Verdana"/>
                <a:sym typeface="Verdana"/>
              </a:rPr>
              <a:t> </a:t>
            </a:r>
            <a:r>
              <a:rPr lang="en-US" sz="1100" dirty="0" smtClean="0">
                <a:solidFill>
                  <a:schemeClr val="dk1"/>
                </a:solidFill>
                <a:latin typeface="Verdana"/>
                <a:ea typeface="Verdana"/>
                <a:cs typeface="Verdana"/>
                <a:sym typeface="Verdana"/>
              </a:rPr>
              <a:t>open source.</a:t>
            </a:r>
          </a:p>
          <a:p>
            <a:pPr>
              <a:buClr>
                <a:schemeClr val="dk1"/>
              </a:buClr>
              <a:buSzPct val="25000"/>
            </a:pPr>
            <a:endParaRPr lang="en-US" sz="110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dirty="0" smtClean="0">
                <a:solidFill>
                  <a:schemeClr val="dk1"/>
                </a:solidFill>
                <a:latin typeface="Verdana"/>
                <a:ea typeface="Verdana"/>
                <a:cs typeface="Verdana"/>
                <a:sym typeface="Verdana"/>
              </a:rPr>
              <a:t>The Spring Cloud</a:t>
            </a:r>
            <a:r>
              <a:rPr lang="en-US" sz="1100" baseline="0" dirty="0" smtClean="0">
                <a:solidFill>
                  <a:schemeClr val="dk1"/>
                </a:solidFill>
                <a:latin typeface="Verdana"/>
                <a:ea typeface="Verdana"/>
                <a:cs typeface="Verdana"/>
                <a:sym typeface="Verdana"/>
              </a:rPr>
              <a:t> adds distributed system components for </a:t>
            </a:r>
            <a:r>
              <a:rPr lang="en-US" sz="1100" dirty="0" smtClean="0">
                <a:solidFill>
                  <a:schemeClr val="dk1"/>
                </a:solidFill>
                <a:latin typeface="Verdana"/>
                <a:ea typeface="Verdana"/>
                <a:cs typeface="Verdana"/>
                <a:sym typeface="Verdana"/>
              </a:rPr>
              <a:t>configuration management, service discovery, circuit breakers</a:t>
            </a:r>
            <a:r>
              <a:rPr lang="en-US" sz="1100" baseline="0" dirty="0" smtClean="0">
                <a:solidFill>
                  <a:schemeClr val="dk1"/>
                </a:solidFill>
                <a:latin typeface="Verdana"/>
                <a:ea typeface="Verdana"/>
                <a:cs typeface="Verdana"/>
                <a:sym typeface="Verdana"/>
              </a:rPr>
              <a:t> and more.</a:t>
            </a:r>
          </a:p>
          <a:p>
            <a:pPr>
              <a:spcBef>
                <a:spcPts val="1189"/>
              </a:spcBef>
              <a:buClr>
                <a:schemeClr val="dk1"/>
              </a:buClr>
              <a:buSzPct val="25000"/>
            </a:pPr>
            <a:r>
              <a:rPr lang="en-US" sz="1100" dirty="0" smtClean="0">
                <a:solidFill>
                  <a:schemeClr val="dk1"/>
                </a:solidFill>
                <a:latin typeface="Verdana"/>
                <a:ea typeface="Verdana"/>
                <a:cs typeface="Verdana"/>
                <a:sym typeface="Verdana"/>
              </a:rPr>
              <a:t>It’s </a:t>
            </a:r>
            <a:r>
              <a:rPr lang="en-US" sz="1100" dirty="0">
                <a:solidFill>
                  <a:schemeClr val="dk1"/>
                </a:solidFill>
                <a:latin typeface="Verdana"/>
                <a:ea typeface="Verdana"/>
                <a:cs typeface="Verdana"/>
                <a:sym typeface="Verdana"/>
              </a:rPr>
              <a:t>platform aware and provides an integrated spectrum of </a:t>
            </a:r>
            <a:r>
              <a:rPr lang="en-US" sz="1100" dirty="0" smtClean="0">
                <a:solidFill>
                  <a:schemeClr val="dk1"/>
                </a:solidFill>
                <a:latin typeface="Verdana"/>
                <a:ea typeface="Verdana"/>
                <a:cs typeface="Verdana"/>
                <a:sym typeface="Verdana"/>
              </a:rPr>
              <a:t>opinions. Convention </a:t>
            </a:r>
            <a:r>
              <a:rPr lang="en-US" sz="1100" dirty="0">
                <a:solidFill>
                  <a:schemeClr val="dk1"/>
                </a:solidFill>
                <a:latin typeface="Verdana"/>
                <a:ea typeface="Verdana"/>
                <a:cs typeface="Verdana"/>
                <a:sym typeface="Verdana"/>
              </a:rPr>
              <a:t>over configuration </a:t>
            </a:r>
            <a:r>
              <a:rPr lang="en-US" sz="1100" dirty="0" smtClean="0">
                <a:solidFill>
                  <a:schemeClr val="dk1"/>
                </a:solidFill>
                <a:latin typeface="Verdana"/>
                <a:ea typeface="Verdana"/>
                <a:cs typeface="Verdana"/>
                <a:sym typeface="Verdana"/>
              </a:rPr>
              <a:t>.</a:t>
            </a:r>
          </a:p>
          <a:p>
            <a:pPr>
              <a:spcBef>
                <a:spcPts val="1189"/>
              </a:spcBef>
              <a:buClr>
                <a:schemeClr val="dk1"/>
              </a:buClr>
              <a:buSzPct val="25000"/>
            </a:pPr>
            <a:r>
              <a:rPr lang="en-US" sz="1100" dirty="0" smtClean="0">
                <a:solidFill>
                  <a:schemeClr val="dk1"/>
                </a:solidFill>
                <a:latin typeface="Verdana"/>
                <a:ea typeface="Verdana"/>
                <a:cs typeface="Verdana"/>
                <a:sym typeface="Verdana"/>
              </a:rPr>
              <a:t>We’ve packaged these components up so</a:t>
            </a:r>
            <a:r>
              <a:rPr lang="en-US" sz="1100" baseline="0" dirty="0" smtClean="0">
                <a:solidFill>
                  <a:schemeClr val="dk1"/>
                </a:solidFill>
                <a:latin typeface="Verdana"/>
                <a:ea typeface="Verdana"/>
                <a:cs typeface="Verdana"/>
                <a:sym typeface="Verdana"/>
              </a:rPr>
              <a:t> your developers can run them on the platform as attachable backing services. It’s built into our Spring Cloud tile.</a:t>
            </a: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r>
              <a:rPr lang="en-US" sz="1100" dirty="0" smtClean="0">
                <a:solidFill>
                  <a:schemeClr val="dk1"/>
                </a:solidFill>
                <a:latin typeface="Verdana"/>
                <a:ea typeface="Verdana"/>
                <a:cs typeface="Verdana"/>
                <a:sym typeface="Verdana"/>
              </a:rPr>
              <a:t>Finally, Spring Boot adds Rails-like packaging and lightweight</a:t>
            </a:r>
            <a:r>
              <a:rPr lang="en-US" sz="1100" baseline="0" dirty="0" smtClean="0">
                <a:solidFill>
                  <a:schemeClr val="dk1"/>
                </a:solidFill>
                <a:latin typeface="Verdana"/>
                <a:ea typeface="Verdana"/>
                <a:cs typeface="Verdana"/>
                <a:sym typeface="Verdana"/>
              </a:rPr>
              <a:t> app server so your </a:t>
            </a:r>
            <a:r>
              <a:rPr lang="en-US" sz="1100" baseline="0" dirty="0" err="1" smtClean="0">
                <a:solidFill>
                  <a:schemeClr val="dk1"/>
                </a:solidFill>
                <a:latin typeface="Verdana"/>
                <a:ea typeface="Verdana"/>
                <a:cs typeface="Verdana"/>
                <a:sym typeface="Verdana"/>
              </a:rPr>
              <a:t>devs</a:t>
            </a: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a:t>
            </a:r>
            <a:r>
              <a:rPr lang="en-US" baseline="0" dirty="0" err="1" smtClean="0"/>
              <a:t>microservice</a:t>
            </a:r>
            <a:r>
              <a:rPr lang="en-US" baseline="0" dirty="0" smtClean="0"/>
              <a:t>-based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Why are you enabling continuous development? </a:t>
            </a:r>
          </a:p>
          <a:p>
            <a:pPr>
              <a:buClr>
                <a:schemeClr val="dk1"/>
              </a:buClr>
              <a:buSzPct val="25000"/>
            </a:pPr>
            <a:r>
              <a:rPr lang="en-US" sz="1100" dirty="0" smtClean="0">
                <a:solidFill>
                  <a:schemeClr val="dk1"/>
                </a:solidFill>
                <a:latin typeface="Verdana"/>
                <a:ea typeface="Verdana"/>
                <a:cs typeface="Verdana"/>
                <a:sym typeface="Verdana"/>
              </a:rPr>
              <a:t>The goal</a:t>
            </a:r>
            <a:r>
              <a:rPr lang="en-US" sz="1100" baseline="0" dirty="0" smtClean="0">
                <a:solidFill>
                  <a:schemeClr val="dk1"/>
                </a:solidFill>
                <a:latin typeface="Verdana"/>
                <a:ea typeface="Verdana"/>
                <a:cs typeface="Verdana"/>
                <a:sym typeface="Verdana"/>
              </a:rPr>
              <a:t> is to speed up your team’s clock</a:t>
            </a:r>
            <a:r>
              <a:rPr lang="en-US" sz="1100" dirty="0" smtClean="0">
                <a:solidFill>
                  <a:schemeClr val="dk1"/>
                </a:solidFill>
                <a:latin typeface="Verdana"/>
                <a:ea typeface="Verdana"/>
                <a:cs typeface="Verdana"/>
                <a:sym typeface="Verdana"/>
              </a:rPr>
              <a:t> cycle.</a:t>
            </a:r>
          </a:p>
          <a:p>
            <a:pPr>
              <a:buClr>
                <a:schemeClr val="dk1"/>
              </a:buClr>
              <a:buSzPct val="25000"/>
            </a:pPr>
            <a:r>
              <a:rPr lang="en-US" sz="1100" dirty="0" smtClean="0">
                <a:solidFill>
                  <a:schemeClr val="dk1"/>
                </a:solidFill>
                <a:latin typeface="Verdana"/>
                <a:ea typeface="Verdana"/>
                <a:cs typeface="Verdana"/>
                <a:sym typeface="Verdana"/>
              </a:rPr>
              <a:t>If</a:t>
            </a:r>
            <a:r>
              <a:rPr lang="en-US" sz="1100" baseline="0" dirty="0" smtClean="0">
                <a:solidFill>
                  <a:schemeClr val="dk1"/>
                </a:solidFill>
                <a:latin typeface="Verdana"/>
                <a:ea typeface="Verdana"/>
                <a:cs typeface="Verdana"/>
                <a:sym typeface="Verdana"/>
              </a:rPr>
              <a:t> your developers are self service, if they’re spending less time on operations, then you can increase your clock speed.</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baseline="0" dirty="0" smtClean="0">
                <a:solidFill>
                  <a:schemeClr val="dk1"/>
                </a:solidFill>
                <a:latin typeface="Verdana"/>
                <a:ea typeface="Verdana"/>
                <a:cs typeface="Verdana"/>
                <a:sym typeface="Verdana"/>
              </a:rPr>
              <a:t>We have talked about Cloud Native</a:t>
            </a:r>
          </a:p>
          <a:p>
            <a:pPr>
              <a:buClr>
                <a:schemeClr val="dk1"/>
              </a:buClr>
              <a:buSzPct val="25000"/>
            </a:pPr>
            <a:r>
              <a:rPr lang="en-US" sz="1100" baseline="0" dirty="0" smtClean="0">
                <a:solidFill>
                  <a:schemeClr val="dk1"/>
                </a:solidFill>
                <a:latin typeface="Verdana"/>
                <a:ea typeface="Verdana"/>
                <a:cs typeface="Verdana"/>
                <a:sym typeface="Verdana"/>
              </a:rPr>
              <a:t>What are the layers that make up a Cloud Native Maturity Model</a:t>
            </a:r>
            <a:endParaRPr sz="1100" dirty="0">
              <a:solidFill>
                <a:schemeClr val="dk1"/>
              </a:solidFill>
              <a:latin typeface="Verdana"/>
              <a:ea typeface="Verdana"/>
              <a:cs typeface="Verdana"/>
              <a:sym typeface="Verdan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By developing their own tools, frameworks and platforms</a:t>
            </a:r>
          </a:p>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Google built Kubernetes, their own build server, </a:t>
            </a:r>
          </a:p>
          <a:p>
            <a:pPr marL="0" marR="0" lvl="0" indent="0" algn="l" rtl="0">
              <a:spcBef>
                <a:spcPts val="120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Netflix pioneered Netflix OSS, Chaos Monkey, a huge array of monitoring tools</a:t>
            </a:r>
          </a:p>
          <a:p>
            <a:r>
              <a:rPr lang="en-US" dirty="0" smtClean="0"/>
              <a:t>Amazon</a:t>
            </a:r>
            <a:r>
              <a:rPr lang="en-US" baseline="0" dirty="0" smtClean="0"/>
              <a:t> productized the internal platform for their online retailer. That public cloud product line is now bigger than their retail arm</a:t>
            </a:r>
            <a:r>
              <a:rPr lang="en-US" baseline="0" dirty="0" smtClean="0"/>
              <a:t>.</a:t>
            </a:r>
          </a:p>
          <a:p>
            <a:endParaRPr lang="en-US" baseline="0" dirty="0" smtClean="0"/>
          </a:p>
          <a:p>
            <a:r>
              <a:rPr lang="en-US" baseline="0" dirty="0" smtClean="0"/>
              <a:t>They are the original Cloud Natives</a:t>
            </a:r>
            <a:endParaRPr lang="en-US" baseline="0" dirty="0" smtClean="0"/>
          </a:p>
          <a:p>
            <a:endParaRPr lang="en-US" dirty="0" smtClean="0"/>
          </a:p>
          <a:p>
            <a:endParaRPr dirty="0"/>
          </a:p>
        </p:txBody>
      </p:sp>
      <p:sp>
        <p:nvSpPr>
          <p:cNvPr id="463" name="Shape 46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We’re</a:t>
            </a:r>
            <a:r>
              <a:rPr lang="en-US" sz="1100" baseline="0" dirty="0" smtClean="0">
                <a:solidFill>
                  <a:schemeClr val="dk1"/>
                </a:solidFill>
                <a:latin typeface="Verdana"/>
                <a:ea typeface="Verdana"/>
                <a:cs typeface="Verdana"/>
                <a:sym typeface="Verdana"/>
              </a:rPr>
              <a:t> seeing companies like like Lockheed Martin, BMW and Philips that are incubating cloud-native design in their organizations. These companies are shipping apps to production.</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buSzPct val="25000"/>
            </a:pPr>
            <a:r>
              <a:rPr lang="en-US" sz="1100" dirty="0">
                <a:solidFill>
                  <a:schemeClr val="dk1"/>
                </a:solidFill>
                <a:latin typeface="Verdana"/>
                <a:ea typeface="Verdana"/>
                <a:cs typeface="Verdana"/>
                <a:sym typeface="Verdana"/>
              </a:rPr>
              <a:t>Source: WSJ http://</a:t>
            </a:r>
            <a:r>
              <a:rPr lang="en-US" sz="1100" dirty="0" err="1">
                <a:solidFill>
                  <a:schemeClr val="dk1"/>
                </a:solidFill>
                <a:latin typeface="Verdana"/>
                <a:ea typeface="Verdana"/>
                <a:cs typeface="Verdana"/>
                <a:sym typeface="Verdana"/>
              </a:rPr>
              <a:t>blogs.wsj.com</a:t>
            </a:r>
            <a:r>
              <a:rPr lang="en-US" sz="1100" dirty="0">
                <a:solidFill>
                  <a:schemeClr val="dk1"/>
                </a:solidFill>
                <a:latin typeface="Verdana"/>
                <a:ea typeface="Verdana"/>
                <a:cs typeface="Verdana"/>
                <a:sym typeface="Verdana"/>
              </a:rPr>
              <a:t>/</a:t>
            </a:r>
            <a:r>
              <a:rPr lang="en-US" sz="1100" dirty="0" err="1">
                <a:solidFill>
                  <a:schemeClr val="dk1"/>
                </a:solidFill>
                <a:latin typeface="Verdana"/>
                <a:ea typeface="Verdana"/>
                <a:cs typeface="Verdana"/>
                <a:sym typeface="Verdana"/>
              </a:rPr>
              <a:t>cio</a:t>
            </a:r>
            <a:r>
              <a:rPr lang="en-US" sz="1100" dirty="0">
                <a:solidFill>
                  <a:schemeClr val="dk1"/>
                </a:solidFill>
                <a:latin typeface="Verdana"/>
                <a:ea typeface="Verdana"/>
                <a:cs typeface="Verdana"/>
                <a:sym typeface="Verdana"/>
              </a:rPr>
              <a:t>/2015/10/05/innovate-or-die-the-rise-of-microservices/</a:t>
            </a:r>
          </a:p>
          <a:p>
            <a:pPr marL="169821" indent="-169821">
              <a:spcBef>
                <a:spcPts val="1189"/>
              </a:spcBef>
              <a:buClr>
                <a:schemeClr val="dk1"/>
              </a:buClr>
              <a:buSzPct val="100000"/>
              <a:buFont typeface="Arial"/>
              <a:buChar char="-"/>
            </a:pPr>
            <a:r>
              <a:rPr lang="en-US" sz="1100" dirty="0">
                <a:solidFill>
                  <a:schemeClr val="dk1"/>
                </a:solidFill>
                <a:latin typeface="Verdana"/>
                <a:ea typeface="Verdana"/>
                <a:cs typeface="Verdana"/>
                <a:sym typeface="Verdana"/>
              </a:rPr>
              <a:t>Antonio </a:t>
            </a:r>
            <a:r>
              <a:rPr lang="en-US" sz="1100" dirty="0" err="1">
                <a:solidFill>
                  <a:schemeClr val="dk1"/>
                </a:solidFill>
                <a:latin typeface="Verdana"/>
                <a:ea typeface="Verdana"/>
                <a:cs typeface="Verdana"/>
                <a:sym typeface="Verdana"/>
              </a:rPr>
              <a:t>Melo</a:t>
            </a:r>
            <a:r>
              <a:rPr lang="en-US" sz="1100" dirty="0">
                <a:solidFill>
                  <a:schemeClr val="dk1"/>
                </a:solidFill>
                <a:latin typeface="Verdana"/>
                <a:ea typeface="Verdana"/>
                <a:cs typeface="Verdana"/>
                <a:sym typeface="Verdana"/>
              </a:rPr>
              <a:t>, Humana, CF Summit 2015</a:t>
            </a:r>
          </a:p>
          <a:p>
            <a:pPr marL="169821" indent="-100635">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endParaRPr lang="en-US" sz="1400" dirty="0">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We’re working with customers</a:t>
            </a:r>
            <a:r>
              <a:rPr lang="en-US" sz="1100" baseline="0" dirty="0" smtClean="0">
                <a:solidFill>
                  <a:schemeClr val="dk1"/>
                </a:solidFill>
                <a:latin typeface="Verdana"/>
                <a:ea typeface="Verdana"/>
                <a:cs typeface="Verdana"/>
                <a:sym typeface="Verdana"/>
              </a:rPr>
              <a:t>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If you’re doing</a:t>
            </a:r>
            <a:r>
              <a:rPr lang="en-US" sz="1100" baseline="0" dirty="0" smtClean="0">
                <a:solidFill>
                  <a:schemeClr val="dk1"/>
                </a:solidFill>
                <a:latin typeface="Verdana"/>
                <a:ea typeface="Verdana"/>
                <a:cs typeface="Verdana"/>
                <a:sym typeface="Verdana"/>
              </a:rPr>
              <a:t> big project with ‘agile waterfall’ where you use agile development with weekly sprints but have a huge manual process to actually ship every 3-9months.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Disconnect between </a:t>
            </a:r>
            <a:r>
              <a:rPr lang="en-US" sz="1100" baseline="0" dirty="0" err="1" smtClean="0">
                <a:solidFill>
                  <a:schemeClr val="dk1"/>
                </a:solidFill>
                <a:latin typeface="Verdana"/>
                <a:ea typeface="Verdana"/>
                <a:cs typeface="Verdana"/>
                <a:sym typeface="Verdana"/>
              </a:rPr>
              <a:t>dev</a:t>
            </a:r>
            <a:r>
              <a:rPr lang="en-US" sz="1100" baseline="0" dirty="0" smtClean="0">
                <a:solidFill>
                  <a:schemeClr val="dk1"/>
                </a:solidFill>
                <a:latin typeface="Verdana"/>
                <a:ea typeface="Verdana"/>
                <a:cs typeface="Verdana"/>
                <a:sym typeface="Verdana"/>
              </a:rPr>
              <a:t> and ops. Throw the code over the wall</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i="1" dirty="0" smtClean="0">
                <a:solidFill>
                  <a:srgbClr val="00685D"/>
                </a:solidFill>
              </a:rPr>
              <a:t>… and do it all over again from </a:t>
            </a:r>
            <a:r>
              <a:rPr lang="en-US" sz="1100" i="1" dirty="0" err="1" smtClean="0">
                <a:solidFill>
                  <a:srgbClr val="00685D"/>
                </a:solidFill>
              </a:rPr>
              <a:t>Dev</a:t>
            </a:r>
            <a:r>
              <a:rPr lang="en-US" sz="1100" i="1" dirty="0" smtClean="0">
                <a:solidFill>
                  <a:srgbClr val="00685D"/>
                </a:solidFill>
              </a:rPr>
              <a:t> </a:t>
            </a:r>
            <a:r>
              <a:rPr lang="en-US" sz="1100" i="1" dirty="0" smtClean="0">
                <a:solidFill>
                  <a:srgbClr val="00685D"/>
                </a:solidFill>
                <a:sym typeface="Wingdings"/>
              </a:rPr>
              <a:t> Test  Prod on any infrastructure</a:t>
            </a: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86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7695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06325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034973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7" r:id="rId4"/>
    <p:sldLayoutId id="2147483740" r:id="rId5"/>
    <p:sldLayoutId id="2147483750" r:id="rId6"/>
    <p:sldLayoutId id="2147483751" r:id="rId7"/>
    <p:sldLayoutId id="2147483752" r:id="rId8"/>
    <p:sldLayoutId id="2147483753" r:id="rId9"/>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emf"/><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41.emf"/><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2.em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emf"/><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jpg"/><Relationship Id="rId14"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2.emf"/><Relationship Id="rId4" Type="http://schemas.openxmlformats.org/officeDocument/2006/relationships/image" Target="../media/image36.emf"/><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_rels/slide19.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40.png"/><Relationship Id="rId13" Type="http://schemas.openxmlformats.org/officeDocument/2006/relationships/image" Target="../media/image64.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36.emf"/><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8.jpg"/><Relationship Id="rId5" Type="http://schemas.openxmlformats.org/officeDocument/2006/relationships/image" Target="../media/image67.jp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71.jpeg"/><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Enterprise</a:t>
            </a: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sp>
        <p:nvSpPr>
          <p:cNvPr id="6" name="TextBox 5"/>
          <p:cNvSpPr txBox="1"/>
          <p:nvPr/>
        </p:nvSpPr>
        <p:spPr>
          <a:xfrm>
            <a:off x="626110" y="2511428"/>
            <a:ext cx="789709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a:solidFill>
                  <a:schemeClr val="bg1"/>
                </a:solidFill>
                <a:effectLst>
                  <a:outerShdw blurRad="50800" dist="38100" dir="5400000" algn="t" rotWithShape="0">
                    <a:prstClr val="black">
                      <a:alpha val="40000"/>
                    </a:prstClr>
                  </a:outerShdw>
                </a:effectLst>
                <a:cs typeface="Arial"/>
              </a:rPr>
              <a:t>Microservice Architectures in the Enterprise </a:t>
            </a:r>
            <a:br>
              <a:rPr lang="en-US" sz="2800" spc="-100" dirty="0">
                <a:solidFill>
                  <a:schemeClr val="bg1"/>
                </a:solidFill>
                <a:effectLst>
                  <a:outerShdw blurRad="50800" dist="38100" dir="5400000" algn="t" rotWithShape="0">
                    <a:prstClr val="black">
                      <a:alpha val="40000"/>
                    </a:prstClr>
                  </a:outerShdw>
                </a:effectLst>
                <a:cs typeface="Arial"/>
              </a:rPr>
            </a:br>
            <a:r>
              <a:rPr lang="en-US" sz="2800" spc="-100" dirty="0">
                <a:solidFill>
                  <a:schemeClr val="bg1"/>
                </a:solidFill>
                <a:effectLst>
                  <a:outerShdw blurRad="50800" dist="38100" dir="5400000" algn="t" rotWithShape="0">
                    <a:prstClr val="black">
                      <a:alpha val="40000"/>
                    </a:prstClr>
                  </a:outerShdw>
                </a:effectLst>
                <a:cs typeface="Arial"/>
              </a:rPr>
              <a:t>with Spring and Cloud Foundry</a:t>
            </a:r>
          </a:p>
        </p:txBody>
      </p:sp>
      <p:pic>
        <p:nvPicPr>
          <p:cNvPr id="7" name="Picture 6"/>
          <p:cNvPicPr>
            <a:picLocks noChangeAspect="1"/>
          </p:cNvPicPr>
          <p:nvPr/>
        </p:nvPicPr>
        <p:blipFill>
          <a:blip r:embed="rId5"/>
          <a:stretch>
            <a:fillRect/>
          </a:stretch>
        </p:blipFill>
        <p:spPr>
          <a:xfrm>
            <a:off x="8196204" y="1558"/>
            <a:ext cx="947796" cy="947796"/>
          </a:xfrm>
          <a:prstGeom prst="rect">
            <a:avLst/>
          </a:prstGeom>
        </p:spPr>
      </p:pic>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1207204" y="1273069"/>
            <a:ext cx="6864350" cy="3227388"/>
          </a:xfrm>
          <a:prstGeom prst="rect">
            <a:avLst/>
          </a:prstGeom>
          <a:noFill/>
          <a:ln>
            <a:noFill/>
          </a:ln>
        </p:spPr>
      </p:pic>
      <p:sp>
        <p:nvSpPr>
          <p:cNvPr id="4" name="Title 3"/>
          <p:cNvSpPr>
            <a:spLocks noGrp="1"/>
          </p:cNvSpPr>
          <p:nvPr>
            <p:ph type="title"/>
          </p:nvPr>
        </p:nvSpPr>
        <p:spPr/>
        <p:txBody>
          <a:bodyPr/>
          <a:lstStyle/>
          <a:p>
            <a:pPr lvl="0"/>
            <a:r>
              <a:rPr lang="en-US" sz="3200" b="0" dirty="0"/>
              <a:t>Trend towards new lightweight architectures</a:t>
            </a:r>
            <a:br>
              <a:rPr lang="en-US" sz="3200" b="0" dirty="0"/>
            </a:br>
            <a:endParaRPr lang="en-US" sz="3200" b="0" dirty="0"/>
          </a:p>
        </p:txBody>
      </p:sp>
      <p:sp>
        <p:nvSpPr>
          <p:cNvPr id="5" name="Text Placeholder 4"/>
          <p:cNvSpPr>
            <a:spLocks noGrp="1"/>
          </p:cNvSpPr>
          <p:nvPr>
            <p:ph type="body" sz="quarter" idx="13"/>
          </p:nvPr>
        </p:nvSpPr>
        <p:spPr>
          <a:xfrm>
            <a:off x="132706" y="624363"/>
            <a:ext cx="8796338" cy="288565"/>
          </a:xfrm>
        </p:spPr>
        <p:txBody>
          <a:bodyPr/>
          <a:lstStyle/>
          <a:p>
            <a:r>
              <a:rPr lang="en-US" dirty="0" smtClean="0"/>
              <a:t>Microservices </a:t>
            </a:r>
            <a:r>
              <a:rPr lang="en-US" dirty="0"/>
              <a:t>addressing speed to market and cloud scale</a:t>
            </a:r>
          </a:p>
          <a:p>
            <a:endParaRPr lang="en-US" dirty="0"/>
          </a:p>
        </p:txBody>
      </p:sp>
    </p:spTree>
    <p:extLst>
      <p:ext uri="{BB962C8B-B14F-4D97-AF65-F5344CB8AC3E}">
        <p14:creationId xmlns:p14="http://schemas.microsoft.com/office/powerpoint/2010/main" val="26505114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rgbClr val="1C7B70"/>
                </a:solidFill>
              </a:rPr>
              <a:t>One-Size-Fits-All Methodologies have become an Anti-pattern to the Business</a:t>
            </a:r>
            <a:endParaRPr lang="en-US" sz="3200" b="0"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 Per Project = Too Many 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1902209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DB</a:t>
                </a:r>
                <a:endParaRPr sz="1400" dirty="0">
                  <a:solidFill>
                    <a:srgbClr val="00685D"/>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grpSp>
        <p:nvGrpSpPr>
          <p:cNvPr id="57" name="Group 56"/>
          <p:cNvGrpSpPr/>
          <p:nvPr/>
        </p:nvGrpSpPr>
        <p:grpSpPr>
          <a:xfrm>
            <a:off x="1458972" y="1537996"/>
            <a:ext cx="5550632" cy="3011654"/>
            <a:chOff x="1548776" y="1204502"/>
            <a:chExt cx="5550632" cy="3011654"/>
          </a:xfrm>
        </p:grpSpPr>
        <p:sp>
          <p:nvSpPr>
            <p:cNvPr id="14" name="Rectangle 13"/>
            <p:cNvSpPr/>
            <p:nvPr/>
          </p:nvSpPr>
          <p:spPr>
            <a:xfrm>
              <a:off x="1676178" y="3816046"/>
              <a:ext cx="5423230" cy="400110"/>
            </a:xfrm>
            <a:prstGeom prst="rect">
              <a:avLst/>
            </a:prstGeom>
          </p:spPr>
          <p:txBody>
            <a:bodyPr wrap="none">
              <a:spAutoFit/>
            </a:bodyPr>
            <a:lstStyle/>
            <a:p>
              <a:r>
                <a:rPr lang="en-US" sz="2000" dirty="0" smtClean="0">
                  <a:solidFill>
                    <a:srgbClr val="00685D"/>
                  </a:solidFill>
                </a:rPr>
                <a:t>Two Pizzas Per Microservice = Manageable!</a:t>
              </a:r>
              <a:endParaRPr lang="en-US" sz="2000" dirty="0">
                <a:solidFill>
                  <a:srgbClr val="00685D"/>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b="0" dirty="0" smtClean="0">
                <a:solidFill>
                  <a:srgbClr val="1C7B70"/>
                </a:solidFill>
              </a:rPr>
              <a:t>Agile, Disruptive Companies Use Non-traditional, Modular Approaches to Software Systems</a:t>
            </a:r>
            <a:endParaRPr lang="en-US" b="0" dirty="0">
              <a:solidFill>
                <a:srgbClr val="1C7B70"/>
              </a:solidFill>
            </a:endParaRPr>
          </a:p>
        </p:txBody>
      </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tx1">
                    <a:lumMod val="85000"/>
                    <a:lumOff val="15000"/>
                  </a:schemeClr>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tx1">
                    <a:lumMod val="85000"/>
                    <a:lumOff val="15000"/>
                  </a:schemeClr>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tx1">
                    <a:lumMod val="85000"/>
                    <a:lumOff val="15000"/>
                  </a:schemeClr>
                </a:solidFill>
              </a:rPr>
              <a:t>Messaging Service</a:t>
            </a:r>
          </a:p>
        </p:txBody>
      </p:sp>
      <p:sp>
        <p:nvSpPr>
          <p:cNvPr id="61" name="Rounded Rectangle 60"/>
          <p:cNvSpPr/>
          <p:nvPr/>
        </p:nvSpPr>
        <p:spPr>
          <a:xfrm>
            <a:off x="692776" y="1257015"/>
            <a:ext cx="7594876" cy="2847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rgbClr val="262626"/>
                </a:solidFill>
              </a:rPr>
              <a:t>Microservice </a:t>
            </a:r>
            <a:r>
              <a:rPr lang="en-US" sz="1400" dirty="0" smtClean="0">
                <a:solidFill>
                  <a:srgbClr val="262626"/>
                </a:solidFill>
              </a:rPr>
              <a:t>based architecture</a:t>
            </a:r>
            <a:endParaRPr lang="en-US" sz="1400" dirty="0" smtClean="0">
              <a:solidFill>
                <a:srgbClr val="262626"/>
              </a:solidFill>
            </a:endParaRPr>
          </a:p>
        </p:txBody>
      </p:sp>
      <p:sp>
        <p:nvSpPr>
          <p:cNvPr id="64" name="Shape 304"/>
          <p:cNvSpPr/>
          <p:nvPr/>
        </p:nvSpPr>
        <p:spPr>
          <a:xfrm>
            <a:off x="4281604" y="31584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spTree>
    <p:extLst>
      <p:ext uri="{BB962C8B-B14F-4D97-AF65-F5344CB8AC3E}">
        <p14:creationId xmlns:p14="http://schemas.microsoft.com/office/powerpoint/2010/main" val="3508116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1075736"/>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1085505"/>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pic>
        <p:nvPicPr>
          <p:cNvPr id="8" name="Picture 7"/>
          <p:cNvPicPr>
            <a:picLocks noChangeAspect="1"/>
          </p:cNvPicPr>
          <p:nvPr/>
        </p:nvPicPr>
        <p:blipFill>
          <a:blip r:embed="rId3"/>
          <a:stretch>
            <a:fillRect/>
          </a:stretch>
        </p:blipFill>
        <p:spPr>
          <a:xfrm>
            <a:off x="1353400" y="1114814"/>
            <a:ext cx="2934311" cy="2857500"/>
          </a:xfrm>
          <a:prstGeom prst="rect">
            <a:avLst/>
          </a:prstGeom>
        </p:spPr>
      </p:pic>
      <p:pic>
        <p:nvPicPr>
          <p:cNvPr id="9" name="Picture 8"/>
          <p:cNvPicPr>
            <a:picLocks noChangeAspect="1"/>
          </p:cNvPicPr>
          <p:nvPr/>
        </p:nvPicPr>
        <p:blipFill>
          <a:blip r:embed="rId4"/>
          <a:stretch>
            <a:fillRect/>
          </a:stretch>
        </p:blipFill>
        <p:spPr>
          <a:xfrm>
            <a:off x="2227378" y="4109082"/>
            <a:ext cx="1133232" cy="566616"/>
          </a:xfrm>
          <a:prstGeom prst="rect">
            <a:avLst/>
          </a:prstGeom>
        </p:spPr>
      </p:pic>
      <p:pic>
        <p:nvPicPr>
          <p:cNvPr id="256" name="Picture 255"/>
          <p:cNvPicPr>
            <a:picLocks noChangeAspect="1"/>
          </p:cNvPicPr>
          <p:nvPr/>
        </p:nvPicPr>
        <p:blipFill>
          <a:blip r:embed="rId5"/>
          <a:stretch>
            <a:fillRect/>
          </a:stretch>
        </p:blipFill>
        <p:spPr>
          <a:xfrm>
            <a:off x="5216766" y="4217518"/>
            <a:ext cx="1504463" cy="376116"/>
          </a:xfrm>
          <a:prstGeom prst="rect">
            <a:avLst/>
          </a:prstGeom>
        </p:spPr>
      </p:pic>
      <p:pic>
        <p:nvPicPr>
          <p:cNvPr id="257" name="Picture 256"/>
          <p:cNvPicPr>
            <a:picLocks noChangeAspect="1"/>
          </p:cNvPicPr>
          <p:nvPr/>
        </p:nvPicPr>
        <p:blipFill>
          <a:blip r:embed="rId6"/>
          <a:stretch>
            <a:fillRect/>
          </a:stretch>
        </p:blipFill>
        <p:spPr>
          <a:xfrm>
            <a:off x="4492863" y="1104066"/>
            <a:ext cx="2921977" cy="2868247"/>
          </a:xfrm>
          <a:prstGeom prst="rect">
            <a:avLst/>
          </a:prstGeom>
        </p:spPr>
      </p:pic>
      <p:sp>
        <p:nvSpPr>
          <p:cNvPr id="10" name="Title 1"/>
          <p:cNvSpPr>
            <a:spLocks noGrp="1"/>
          </p:cNvSpPr>
          <p:nvPr>
            <p:ph type="title"/>
          </p:nvPr>
        </p:nvSpPr>
        <p:spPr>
          <a:xfrm>
            <a:off x="113721" y="149918"/>
            <a:ext cx="1456729" cy="474445"/>
          </a:xfrm>
        </p:spPr>
        <p:txBody>
          <a:bodyPr/>
          <a:lstStyle/>
          <a:p>
            <a:pPr algn="l"/>
            <a:r>
              <a:rPr lang="en-US" sz="3200" b="0" dirty="0" smtClean="0">
                <a:solidFill>
                  <a:srgbClr val="1C7B70"/>
                </a:solidFill>
                <a:latin typeface="Arial"/>
                <a:cs typeface="Arial"/>
              </a:rPr>
              <a:t>But….</a:t>
            </a:r>
            <a:endParaRPr lang="en-US" sz="3200" b="0" dirty="0">
              <a:solidFill>
                <a:srgbClr val="1C7B70"/>
              </a:solidFill>
              <a:latin typeface="Arial"/>
              <a:cs typeface="Arial"/>
            </a:endParaRPr>
          </a:p>
        </p:txBody>
      </p:sp>
      <p:sp>
        <p:nvSpPr>
          <p:cNvPr id="3" name="Rectangle 2"/>
          <p:cNvSpPr/>
          <p:nvPr/>
        </p:nvSpPr>
        <p:spPr>
          <a:xfrm>
            <a:off x="1303026" y="150349"/>
            <a:ext cx="4335241" cy="584776"/>
          </a:xfrm>
          <a:prstGeom prst="rect">
            <a:avLst/>
          </a:prstGeom>
        </p:spPr>
        <p:txBody>
          <a:bodyPr wrap="none">
            <a:spAutoFit/>
          </a:bodyPr>
          <a:lstStyle/>
          <a:p>
            <a:r>
              <a:rPr lang="en-US" sz="3200" dirty="0" err="1">
                <a:solidFill>
                  <a:srgbClr val="1C7B70"/>
                </a:solidFill>
                <a:latin typeface="Arial"/>
                <a:cs typeface="Arial"/>
              </a:rPr>
              <a:t>microservices</a:t>
            </a:r>
            <a:r>
              <a:rPr lang="en-US" sz="3200" dirty="0">
                <a:solidFill>
                  <a:srgbClr val="1C7B70"/>
                </a:solidFill>
                <a:latin typeface="Arial"/>
                <a:cs typeface="Arial"/>
              </a:rPr>
              <a:t> are hard</a:t>
            </a:r>
            <a:endParaRPr lang="en-US" sz="3200" dirty="0">
              <a:latin typeface="Arial"/>
              <a:cs typeface="Arial"/>
            </a:endParaRPr>
          </a:p>
        </p:txBody>
      </p:sp>
    </p:spTree>
    <p:extLst>
      <p:ext uri="{BB962C8B-B14F-4D97-AF65-F5344CB8AC3E}">
        <p14:creationId xmlns:p14="http://schemas.microsoft.com/office/powerpoint/2010/main" val="24297048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dissolve">
                                      <p:cBhvr>
                                        <p:cTn id="15" dur="500"/>
                                        <p:tgtEl>
                                          <p:spTgt spid="44"/>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256"/>
                                        </p:tgtEl>
                                        <p:attrNameLst>
                                          <p:attrName>style.visibility</p:attrName>
                                        </p:attrNameLst>
                                      </p:cBhvr>
                                      <p:to>
                                        <p:strVal val="visible"/>
                                      </p:to>
                                    </p:set>
                                    <p:animEffect transition="in" filter="dissolve">
                                      <p:cBhvr>
                                        <p:cTn id="24" dur="500"/>
                                        <p:tgtEl>
                                          <p:spTgt spid="256"/>
                                        </p:tgtEl>
                                      </p:cBhvr>
                                    </p:animEffect>
                                  </p:childTnLst>
                                </p:cTn>
                              </p:par>
                              <p:par>
                                <p:cTn id="25" presetID="9" presetClass="entr" presetSubtype="0" fill="hold" nodeType="withEffect">
                                  <p:stCondLst>
                                    <p:cond delay="0"/>
                                  </p:stCondLst>
                                  <p:childTnLst>
                                    <p:set>
                                      <p:cBhvr>
                                        <p:cTn id="26" dur="1" fill="hold">
                                          <p:stCondLst>
                                            <p:cond delay="0"/>
                                          </p:stCondLst>
                                        </p:cTn>
                                        <p:tgtEl>
                                          <p:spTgt spid="257"/>
                                        </p:tgtEl>
                                        <p:attrNameLst>
                                          <p:attrName>style.visibility</p:attrName>
                                        </p:attrNameLst>
                                      </p:cBhvr>
                                      <p:to>
                                        <p:strVal val="visible"/>
                                      </p:to>
                                    </p:set>
                                    <p:animEffect transition="in" filter="dissolve">
                                      <p:cBhvr>
                                        <p:cTn id="27"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15" name="Title 1"/>
          <p:cNvSpPr txBox="1">
            <a:spLocks/>
          </p:cNvSpPr>
          <p:nvPr/>
        </p:nvSpPr>
        <p:spPr bwMode="gray">
          <a:xfrm>
            <a:off x="2800846" y="1488452"/>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dirty="0" smtClean="0">
                <a:solidFill>
                  <a:srgbClr val="283D49"/>
                </a:solidFill>
                <a:sym typeface="Arial"/>
                <a:rtl val="0"/>
              </a:rPr>
              <a:t>How</a:t>
            </a:r>
            <a:endParaRPr lang="en-US" sz="9600" dirty="0">
              <a:solidFill>
                <a:srgbClr val="283D49"/>
              </a:solidFill>
              <a:sym typeface="Arial"/>
              <a:rtl val="0"/>
            </a:endParaRPr>
          </a:p>
        </p:txBody>
      </p:sp>
    </p:spTree>
    <p:extLst>
      <p:ext uri="{BB962C8B-B14F-4D97-AF65-F5344CB8AC3E}">
        <p14:creationId xmlns:p14="http://schemas.microsoft.com/office/powerpoint/2010/main" val="425519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929846"/>
            <a:ext cx="373338" cy="273844"/>
          </a:xfrm>
        </p:spPr>
        <p:txBody>
          <a:bodyPr/>
          <a:lstStyle/>
          <a:p>
            <a:fld id="{ADA07C09-8A41-3B46-A636-3955072BBB4F}" type="slidenum">
              <a:rPr lang="en-US" smtClean="0"/>
              <a:t>15</a:t>
            </a:fld>
            <a:endParaRPr lang="en-US"/>
          </a:p>
        </p:txBody>
      </p:sp>
      <p:sp>
        <p:nvSpPr>
          <p:cNvPr id="5" name="Rectangle 4"/>
          <p:cNvSpPr/>
          <p:nvPr/>
        </p:nvSpPr>
        <p:spPr>
          <a:xfrm>
            <a:off x="2311180" y="640983"/>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Framework</a:t>
            </a:r>
            <a:endParaRPr lang="en-US" sz="2000" b="1" kern="0" dirty="0">
              <a:solidFill>
                <a:srgbClr val="017A66"/>
              </a:solidFill>
              <a:latin typeface="Arial"/>
              <a:sym typeface="Arial"/>
              <a:rtl val="0"/>
            </a:endParaRPr>
          </a:p>
        </p:txBody>
      </p:sp>
      <p:grpSp>
        <p:nvGrpSpPr>
          <p:cNvPr id="54" name="Group 53"/>
          <p:cNvGrpSpPr/>
          <p:nvPr/>
        </p:nvGrpSpPr>
        <p:grpSpPr>
          <a:xfrm>
            <a:off x="2799805" y="1942548"/>
            <a:ext cx="1656195" cy="278433"/>
            <a:chOff x="2799805" y="1874165"/>
            <a:chExt cx="1656195" cy="278433"/>
          </a:xfrm>
        </p:grpSpPr>
        <p:cxnSp>
          <p:nvCxnSpPr>
            <p:cNvPr id="7" name="Straight Arrow Connector 6"/>
            <p:cNvCxnSpPr/>
            <p:nvPr/>
          </p:nvCxnSpPr>
          <p:spPr>
            <a:xfrm>
              <a:off x="2799805" y="1874165"/>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59568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12 Factor App</a:t>
              </a:r>
              <a:endParaRPr lang="en-US" sz="1000" b="1" kern="0" dirty="0">
                <a:solidFill>
                  <a:srgbClr val="4C4C4C"/>
                </a:solidFill>
                <a:latin typeface="Arial"/>
                <a:ea typeface="Arial"/>
                <a:cs typeface="Arial"/>
                <a:sym typeface="Arial"/>
                <a:rtl val="0"/>
              </a:endParaRPr>
            </a:p>
          </p:txBody>
        </p:sp>
      </p:grpSp>
      <p:grpSp>
        <p:nvGrpSpPr>
          <p:cNvPr id="53" name="Group 52"/>
          <p:cNvGrpSpPr/>
          <p:nvPr/>
        </p:nvGrpSpPr>
        <p:grpSpPr>
          <a:xfrm>
            <a:off x="2799808" y="2905128"/>
            <a:ext cx="1692072" cy="278433"/>
            <a:chOff x="2799808" y="2836745"/>
            <a:chExt cx="1692072" cy="278433"/>
          </a:xfrm>
        </p:grpSpPr>
        <p:cxnSp>
          <p:nvCxnSpPr>
            <p:cNvPr id="8" name="Straight Arrow Connector 7"/>
            <p:cNvCxnSpPr/>
            <p:nvPr/>
          </p:nvCxnSpPr>
          <p:spPr>
            <a:xfrm>
              <a:off x="2799808" y="2836745"/>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63156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BOSH Release</a:t>
              </a:r>
              <a:endParaRPr lang="en-US" sz="1000" b="1" kern="0" dirty="0">
                <a:solidFill>
                  <a:srgbClr val="4C4C4C"/>
                </a:solidFill>
                <a:latin typeface="Arial"/>
                <a:ea typeface="Arial"/>
                <a:cs typeface="Arial"/>
                <a:sym typeface="Arial"/>
                <a:rtl val="0"/>
              </a:endParaRPr>
            </a:p>
          </p:txBody>
        </p:sp>
      </p:grpSp>
      <p:grpSp>
        <p:nvGrpSpPr>
          <p:cNvPr id="52" name="Group 51"/>
          <p:cNvGrpSpPr/>
          <p:nvPr/>
        </p:nvGrpSpPr>
        <p:grpSpPr>
          <a:xfrm>
            <a:off x="2799808" y="3859766"/>
            <a:ext cx="2290443" cy="278433"/>
            <a:chOff x="2799808" y="3791383"/>
            <a:chExt cx="2290443" cy="278433"/>
          </a:xfrm>
        </p:grpSpPr>
        <p:cxnSp>
          <p:nvCxnSpPr>
            <p:cNvPr id="9" name="Straight Arrow Connector 8"/>
            <p:cNvCxnSpPr/>
            <p:nvPr/>
          </p:nvCxnSpPr>
          <p:spPr>
            <a:xfrm>
              <a:off x="2799808" y="3791383"/>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229935"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Cloud Provider Interface</a:t>
              </a:r>
              <a:endParaRPr lang="en-US" sz="1000" b="1" kern="0" dirty="0">
                <a:solidFill>
                  <a:srgbClr val="4C4C4C"/>
                </a:solidFill>
                <a:latin typeface="Arial"/>
                <a:ea typeface="Arial"/>
                <a:cs typeface="Arial"/>
                <a:sym typeface="Arial"/>
                <a:rtl val="0"/>
              </a:endParaRPr>
            </a:p>
          </p:txBody>
        </p:sp>
      </p:grpSp>
      <p:sp>
        <p:nvSpPr>
          <p:cNvPr id="14" name="Rectangle 13"/>
          <p:cNvSpPr/>
          <p:nvPr/>
        </p:nvSpPr>
        <p:spPr>
          <a:xfrm>
            <a:off x="783488" y="640983"/>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Culture</a:t>
            </a:r>
            <a:endParaRPr lang="en-US" sz="2000" b="1" kern="0" dirty="0">
              <a:solidFill>
                <a:srgbClr val="2D73B9"/>
              </a:solidFill>
              <a:latin typeface="Arial"/>
              <a:sym typeface="Arial"/>
              <a:rtl val="0"/>
            </a:endParaRPr>
          </a:p>
        </p:txBody>
      </p:sp>
      <p:sp>
        <p:nvSpPr>
          <p:cNvPr id="22" name="Rectangle 21"/>
          <p:cNvSpPr/>
          <p:nvPr/>
        </p:nvSpPr>
        <p:spPr>
          <a:xfrm>
            <a:off x="6019859" y="640983"/>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4C4C4C"/>
                </a:solidFill>
                <a:latin typeface="Arial"/>
                <a:sym typeface="Arial"/>
                <a:rtl val="0"/>
              </a:rPr>
              <a:t>Tools</a:t>
            </a:r>
            <a:endParaRPr lang="en-US" sz="2000" b="1" kern="0" dirty="0">
              <a:solidFill>
                <a:srgbClr val="4C4C4C"/>
              </a:solidFill>
              <a:latin typeface="Arial"/>
              <a:sym typeface="Arial"/>
              <a:rtl val="0"/>
            </a:endParaRPr>
          </a:p>
        </p:txBody>
      </p:sp>
      <p:cxnSp>
        <p:nvCxnSpPr>
          <p:cNvPr id="37" name="Straight Connector 36"/>
          <p:cNvCxnSpPr/>
          <p:nvPr/>
        </p:nvCxnSpPr>
        <p:spPr>
          <a:xfrm>
            <a:off x="5821626" y="776829"/>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11179" y="776829"/>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983998" y="1238682"/>
            <a:ext cx="6689849" cy="799425"/>
            <a:chOff x="983998" y="1170299"/>
            <a:chExt cx="6689849" cy="799425"/>
          </a:xfrm>
        </p:grpSpPr>
        <p:sp>
          <p:nvSpPr>
            <p:cNvPr id="15" name="TextBox 14"/>
            <p:cNvSpPr txBox="1"/>
            <p:nvPr/>
          </p:nvSpPr>
          <p:spPr>
            <a:xfrm>
              <a:off x="983998" y="175283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072238" y="1205483"/>
              <a:ext cx="206707" cy="553442"/>
            </a:xfrm>
            <a:prstGeom prst="rect">
              <a:avLst/>
            </a:prstGeom>
          </p:spPr>
        </p:pic>
        <p:sp>
          <p:nvSpPr>
            <p:cNvPr id="23" name="TextBox 22"/>
            <p:cNvSpPr txBox="1"/>
            <p:nvPr/>
          </p:nvSpPr>
          <p:spPr>
            <a:xfrm>
              <a:off x="6013842" y="1656403"/>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6933652" y="1649377"/>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pic>
          <p:nvPicPr>
            <p:cNvPr id="30" name="Picture 29"/>
            <p:cNvPicPr>
              <a:picLocks noChangeAspect="1"/>
            </p:cNvPicPr>
            <p:nvPr/>
          </p:nvPicPr>
          <p:blipFill>
            <a:blip r:embed="rId4"/>
            <a:stretch>
              <a:fillRect/>
            </a:stretch>
          </p:blipFill>
          <p:spPr>
            <a:xfrm>
              <a:off x="7049280" y="1193500"/>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170299"/>
              <a:ext cx="582146" cy="58214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grpSp>
      <p:grpSp>
        <p:nvGrpSpPr>
          <p:cNvPr id="43" name="Group 42"/>
          <p:cNvGrpSpPr/>
          <p:nvPr/>
        </p:nvGrpSpPr>
        <p:grpSpPr>
          <a:xfrm>
            <a:off x="1457860" y="3183561"/>
            <a:ext cx="5297684" cy="744383"/>
            <a:chOff x="1457860" y="3115178"/>
            <a:chExt cx="5297684" cy="744383"/>
          </a:xfrm>
        </p:grpSpPr>
        <p:sp>
          <p:nvSpPr>
            <p:cNvPr id="26" name="TextBox 25"/>
            <p:cNvSpPr txBox="1"/>
            <p:nvPr/>
          </p:nvSpPr>
          <p:spPr>
            <a:xfrm>
              <a:off x="6186353" y="3601739"/>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pic>
          <p:nvPicPr>
            <p:cNvPr id="32" name="Picture 31"/>
            <p:cNvPicPr>
              <a:picLocks noChangeAspect="1"/>
            </p:cNvPicPr>
            <p:nvPr/>
          </p:nvPicPr>
          <p:blipFill rotWithShape="1">
            <a:blip r:embed="rId6"/>
            <a:srcRect l="47903" r="18554" b="23845"/>
            <a:stretch/>
          </p:blipFill>
          <p:spPr>
            <a:xfrm>
              <a:off x="6044350" y="3181346"/>
              <a:ext cx="711194" cy="458491"/>
            </a:xfrm>
            <a:prstGeom prst="rect">
              <a:avLst/>
            </a:prstGeom>
          </p:spPr>
        </p:pic>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49" name="TextBox 48"/>
            <p:cNvSpPr txBox="1"/>
            <p:nvPr/>
          </p:nvSpPr>
          <p:spPr>
            <a:xfrm>
              <a:off x="1457860" y="3642673"/>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50" name="Picture 49"/>
            <p:cNvPicPr>
              <a:picLocks noChangeAspect="1"/>
            </p:cNvPicPr>
            <p:nvPr/>
          </p:nvPicPr>
          <p:blipFill>
            <a:blip r:embed="rId7"/>
            <a:stretch>
              <a:fillRect/>
            </a:stretch>
          </p:blipFill>
          <p:spPr>
            <a:xfrm>
              <a:off x="1608688" y="3117498"/>
              <a:ext cx="203087" cy="543749"/>
            </a:xfrm>
            <a:prstGeom prst="rect">
              <a:avLst/>
            </a:prstGeom>
          </p:spPr>
        </p:pic>
      </p:grpSp>
      <p:grpSp>
        <p:nvGrpSpPr>
          <p:cNvPr id="55" name="Group 54"/>
          <p:cNvGrpSpPr/>
          <p:nvPr/>
        </p:nvGrpSpPr>
        <p:grpSpPr>
          <a:xfrm>
            <a:off x="1467554" y="4068993"/>
            <a:ext cx="7516417" cy="811889"/>
            <a:chOff x="1467554" y="4000610"/>
            <a:chExt cx="7516417" cy="811889"/>
          </a:xfrm>
        </p:grpSpPr>
        <p:sp>
          <p:nvSpPr>
            <p:cNvPr id="27" name="TextBox 26"/>
            <p:cNvSpPr txBox="1"/>
            <p:nvPr/>
          </p:nvSpPr>
          <p:spPr>
            <a:xfrm>
              <a:off x="6235054" y="4503211"/>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28" name="TextBox 27"/>
            <p:cNvSpPr txBox="1"/>
            <p:nvPr/>
          </p:nvSpPr>
          <p:spPr>
            <a:xfrm>
              <a:off x="7625560" y="4503211"/>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9" name="TextBox 28"/>
            <p:cNvSpPr txBox="1"/>
            <p:nvPr/>
          </p:nvSpPr>
          <p:spPr>
            <a:xfrm>
              <a:off x="8273958" y="4503211"/>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33" name="Picture 32"/>
            <p:cNvPicPr>
              <a:picLocks noChangeAspect="1"/>
            </p:cNvPicPr>
            <p:nvPr/>
          </p:nvPicPr>
          <p:blipFill>
            <a:blip r:embed="rId8"/>
            <a:stretch>
              <a:fillRect/>
            </a:stretch>
          </p:blipFill>
          <p:spPr>
            <a:xfrm>
              <a:off x="6067235" y="4136070"/>
              <a:ext cx="747060" cy="298824"/>
            </a:xfrm>
            <a:prstGeom prst="rect">
              <a:avLst/>
            </a:prstGeom>
          </p:spPr>
        </p:pic>
        <p:pic>
          <p:nvPicPr>
            <p:cNvPr id="34" name="Picture 33"/>
            <p:cNvPicPr>
              <a:picLocks noChangeAspect="1"/>
            </p:cNvPicPr>
            <p:nvPr/>
          </p:nvPicPr>
          <p:blipFill>
            <a:blip r:embed="rId9"/>
            <a:stretch>
              <a:fillRect/>
            </a:stretch>
          </p:blipFill>
          <p:spPr>
            <a:xfrm>
              <a:off x="7597034" y="4058774"/>
              <a:ext cx="682592" cy="451902"/>
            </a:xfrm>
            <a:prstGeom prst="rect">
              <a:avLst/>
            </a:prstGeom>
          </p:spPr>
        </p:pic>
        <p:pic>
          <p:nvPicPr>
            <p:cNvPr id="35" name="Picture 34"/>
            <p:cNvPicPr>
              <a:picLocks noChangeAspect="1"/>
            </p:cNvPicPr>
            <p:nvPr/>
          </p:nvPicPr>
          <p:blipFill>
            <a:blip r:embed="rId10"/>
            <a:stretch>
              <a:fillRect/>
            </a:stretch>
          </p:blipFill>
          <p:spPr>
            <a:xfrm>
              <a:off x="8397581" y="4042712"/>
              <a:ext cx="494032" cy="494030"/>
            </a:xfrm>
            <a:prstGeom prst="rect">
              <a:avLst/>
            </a:prstGeom>
          </p:spPr>
        </p:pic>
        <p:sp>
          <p:nvSpPr>
            <p:cNvPr id="42" name="Rectangle 41"/>
            <p:cNvSpPr/>
            <p:nvPr/>
          </p:nvSpPr>
          <p:spPr>
            <a:xfrm>
              <a:off x="2549211" y="409366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47" name="TextBox 46"/>
            <p:cNvSpPr txBox="1"/>
            <p:nvPr/>
          </p:nvSpPr>
          <p:spPr>
            <a:xfrm>
              <a:off x="1467554" y="4595611"/>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618382" y="4070436"/>
              <a:ext cx="203087" cy="543749"/>
            </a:xfrm>
            <a:prstGeom prst="rect">
              <a:avLst/>
            </a:prstGeom>
          </p:spPr>
        </p:pic>
        <p:pic>
          <p:nvPicPr>
            <p:cNvPr id="45" name="Picture 44"/>
            <p:cNvPicPr>
              <a:picLocks noChangeAspect="1"/>
            </p:cNvPicPr>
            <p:nvPr/>
          </p:nvPicPr>
          <p:blipFill>
            <a:blip r:embed="rId11"/>
            <a:stretch>
              <a:fillRect/>
            </a:stretch>
          </p:blipFill>
          <p:spPr>
            <a:xfrm>
              <a:off x="6876209" y="4000610"/>
              <a:ext cx="702722" cy="526363"/>
            </a:xfrm>
            <a:prstGeom prst="rect">
              <a:avLst/>
            </a:prstGeom>
          </p:spPr>
        </p:pic>
        <p:sp>
          <p:nvSpPr>
            <p:cNvPr id="46" name="TextBox 45"/>
            <p:cNvSpPr txBox="1"/>
            <p:nvPr/>
          </p:nvSpPr>
          <p:spPr>
            <a:xfrm>
              <a:off x="6990663" y="4510176"/>
              <a:ext cx="486168" cy="230832"/>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Azure</a:t>
              </a:r>
              <a:endParaRPr lang="en-US" sz="900" kern="0" dirty="0">
                <a:solidFill>
                  <a:schemeClr val="tx2">
                    <a:lumMod val="75000"/>
                    <a:lumOff val="25000"/>
                  </a:schemeClr>
                </a:solidFill>
                <a:latin typeface="Arial"/>
                <a:ea typeface="Arial"/>
                <a:cs typeface="Arial"/>
                <a:sym typeface="Arial"/>
                <a:rtl val="0"/>
              </a:endParaRPr>
            </a:p>
          </p:txBody>
        </p:sp>
      </p:grpSp>
      <p:sp>
        <p:nvSpPr>
          <p:cNvPr id="56" name="Title 8"/>
          <p:cNvSpPr>
            <a:spLocks noGrp="1"/>
          </p:cNvSpPr>
          <p:nvPr>
            <p:ph type="title"/>
          </p:nvPr>
        </p:nvSpPr>
        <p:spPr>
          <a:xfrm>
            <a:off x="113722" y="72689"/>
            <a:ext cx="8796928" cy="474445"/>
          </a:xfrm>
        </p:spPr>
        <p:txBody>
          <a:bodyPr/>
          <a:lstStyle/>
          <a:p>
            <a:pPr algn="l"/>
            <a:r>
              <a:rPr lang="en-US" b="0" dirty="0" smtClean="0"/>
              <a:t>Cloud </a:t>
            </a:r>
            <a:r>
              <a:rPr lang="en-US" b="0" dirty="0" smtClean="0"/>
              <a:t>Native </a:t>
            </a:r>
            <a:r>
              <a:rPr lang="en-US" b="0" dirty="0" smtClean="0"/>
              <a:t>Platform and Contracts</a:t>
            </a:r>
            <a:endParaRPr lang="en-US" b="0" dirty="0"/>
          </a:p>
        </p:txBody>
      </p:sp>
      <p:grpSp>
        <p:nvGrpSpPr>
          <p:cNvPr id="3" name="Group 2"/>
          <p:cNvGrpSpPr/>
          <p:nvPr/>
        </p:nvGrpSpPr>
        <p:grpSpPr>
          <a:xfrm>
            <a:off x="983998" y="2244847"/>
            <a:ext cx="5958860" cy="842732"/>
            <a:chOff x="983998" y="2244847"/>
            <a:chExt cx="5958860" cy="842732"/>
          </a:xfrm>
        </p:grpSpPr>
        <p:grpSp>
          <p:nvGrpSpPr>
            <p:cNvPr id="44" name="Group 43"/>
            <p:cNvGrpSpPr/>
            <p:nvPr/>
          </p:nvGrpSpPr>
          <p:grpSpPr>
            <a:xfrm>
              <a:off x="983998" y="2244847"/>
              <a:ext cx="5958860" cy="842732"/>
              <a:chOff x="983998" y="2176464"/>
              <a:chExt cx="5958860" cy="842732"/>
            </a:xfrm>
          </p:grpSpPr>
          <p:sp>
            <p:nvSpPr>
              <p:cNvPr id="16" name="TextBox 15"/>
              <p:cNvSpPr txBox="1"/>
              <p:nvPr/>
            </p:nvSpPr>
            <p:spPr>
              <a:xfrm>
                <a:off x="983998" y="2739365"/>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7" name="TextBox 16"/>
              <p:cNvSpPr txBox="1"/>
              <p:nvPr/>
            </p:nvSpPr>
            <p:spPr>
              <a:xfrm>
                <a:off x="1474823" y="2739365"/>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9" name="Picture 18"/>
              <p:cNvPicPr>
                <a:picLocks noChangeAspect="1"/>
              </p:cNvPicPr>
              <p:nvPr/>
            </p:nvPicPr>
            <p:blipFill>
              <a:blip r:embed="rId3"/>
              <a:stretch>
                <a:fillRect/>
              </a:stretch>
            </p:blipFill>
            <p:spPr>
              <a:xfrm>
                <a:off x="1072238" y="2185923"/>
                <a:ext cx="206707" cy="553442"/>
              </a:xfrm>
              <a:prstGeom prst="rect">
                <a:avLst/>
              </a:prstGeom>
            </p:spPr>
          </p:pic>
          <p:pic>
            <p:nvPicPr>
              <p:cNvPr id="20" name="Picture 19"/>
              <p:cNvPicPr>
                <a:picLocks noChangeAspect="1"/>
              </p:cNvPicPr>
              <p:nvPr/>
            </p:nvPicPr>
            <p:blipFill>
              <a:blip r:embed="rId7"/>
              <a:stretch>
                <a:fillRect/>
              </a:stretch>
            </p:blipFill>
            <p:spPr>
              <a:xfrm>
                <a:off x="1615162" y="2188990"/>
                <a:ext cx="203087" cy="543749"/>
              </a:xfrm>
              <a:prstGeom prst="rect">
                <a:avLst/>
              </a:prstGeom>
            </p:spPr>
          </p:pic>
          <p:sp>
            <p:nvSpPr>
              <p:cNvPr id="25" name="TextBox 24"/>
              <p:cNvSpPr txBox="1"/>
              <p:nvPr/>
            </p:nvSpPr>
            <p:spPr>
              <a:xfrm>
                <a:off x="5988751" y="2649864"/>
                <a:ext cx="954107" cy="369332"/>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Pivotal</a:t>
                </a:r>
              </a:p>
              <a:p>
                <a:pPr algn="ctr" defTabSz="914400"/>
                <a:r>
                  <a:rPr lang="en-US" sz="900" kern="0" dirty="0" smtClean="0">
                    <a:solidFill>
                      <a:srgbClr val="404040"/>
                    </a:solidFill>
                    <a:latin typeface="Arial"/>
                    <a:ea typeface="Arial"/>
                    <a:cs typeface="Arial"/>
                    <a:sym typeface="Arial"/>
                    <a:rtl val="0"/>
                  </a:rPr>
                  <a:t>Cloud </a:t>
                </a:r>
                <a:r>
                  <a:rPr lang="en-US" sz="900" kern="0" dirty="0" smtClean="0">
                    <a:solidFill>
                      <a:srgbClr val="404040"/>
                    </a:solidFill>
                    <a:latin typeface="Arial"/>
                    <a:ea typeface="Arial"/>
                    <a:cs typeface="Arial"/>
                    <a:sym typeface="Arial"/>
                    <a:rtl val="0"/>
                  </a:rPr>
                  <a:t>Foundry</a:t>
                </a:r>
                <a:endParaRPr lang="en-US" sz="900" kern="0" dirty="0">
                  <a:solidFill>
                    <a:srgbClr val="404040"/>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12"/>
            <a:srcRect l="15906" t="39337" r="64588" b="41817"/>
            <a:stretch/>
          </p:blipFill>
          <p:spPr>
            <a:xfrm>
              <a:off x="6130464" y="2244847"/>
              <a:ext cx="608288" cy="454125"/>
            </a:xfrm>
            <a:prstGeom prst="rect">
              <a:avLst/>
            </a:prstGeom>
          </p:spPr>
        </p:pic>
      </p:grpSp>
    </p:spTree>
    <p:extLst>
      <p:ext uri="{BB962C8B-B14F-4D97-AF65-F5344CB8AC3E}">
        <p14:creationId xmlns:p14="http://schemas.microsoft.com/office/powerpoint/2010/main" val="19301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dissolve">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dissolve">
                                      <p:cBhvr>
                                        <p:cTn id="36" dur="5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dissolve">
                                      <p:cBhvr>
                                        <p:cTn id="4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13" name="TextBox 12"/>
          <p:cNvSpPr txBox="1"/>
          <p:nvPr/>
        </p:nvSpPr>
        <p:spPr>
          <a:xfrm>
            <a:off x="6033707" y="1015836"/>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14" name="TextBox 13"/>
          <p:cNvSpPr txBox="1"/>
          <p:nvPr/>
        </p:nvSpPr>
        <p:spPr>
          <a:xfrm>
            <a:off x="6953517" y="1008810"/>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22" name="TextBox 21"/>
          <p:cNvSpPr txBox="1"/>
          <p:nvPr/>
        </p:nvSpPr>
        <p:spPr>
          <a:xfrm>
            <a:off x="1003863" y="1112269"/>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92103" y="564916"/>
            <a:ext cx="206707" cy="553442"/>
          </a:xfrm>
          <a:prstGeom prst="rect">
            <a:avLst/>
          </a:prstGeom>
        </p:spPr>
      </p:pic>
      <p:pic>
        <p:nvPicPr>
          <p:cNvPr id="30" name="Picture 29"/>
          <p:cNvPicPr>
            <a:picLocks noChangeAspect="1"/>
          </p:cNvPicPr>
          <p:nvPr/>
        </p:nvPicPr>
        <p:blipFill>
          <a:blip r:embed="rId4"/>
          <a:stretch>
            <a:fillRect/>
          </a:stretch>
        </p:blipFill>
        <p:spPr>
          <a:xfrm>
            <a:off x="7069145" y="552933"/>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329" y="529732"/>
            <a:ext cx="582146" cy="582146"/>
          </a:xfrm>
          <a:prstGeom prst="rect">
            <a:avLst/>
          </a:prstGeom>
        </p:spPr>
      </p:pic>
      <p:sp>
        <p:nvSpPr>
          <p:cNvPr id="48" name="Rectangle 47"/>
          <p:cNvSpPr/>
          <p:nvPr/>
        </p:nvSpPr>
        <p:spPr>
          <a:xfrm>
            <a:off x="2569076" y="5574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49" name="Rounded Rectangle 48"/>
          <p:cNvSpPr/>
          <p:nvPr/>
        </p:nvSpPr>
        <p:spPr>
          <a:xfrm>
            <a:off x="421585" y="357636"/>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487749" y="1607663"/>
            <a:ext cx="4009909" cy="3239118"/>
            <a:chOff x="487749" y="1607663"/>
            <a:chExt cx="4009909" cy="3239118"/>
          </a:xfrm>
        </p:grpSpPr>
        <p:grpSp>
          <p:nvGrpSpPr>
            <p:cNvPr id="40" name="Group 39"/>
            <p:cNvGrpSpPr/>
            <p:nvPr/>
          </p:nvGrpSpPr>
          <p:grpSpPr>
            <a:xfrm>
              <a:off x="546832" y="1607663"/>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rgbClr val="008774"/>
                    </a:solidFill>
                    <a:latin typeface="Arial"/>
                    <a:ea typeface="Arial"/>
                    <a:cs typeface="Arial"/>
                    <a:sym typeface="Arial"/>
                    <a:rtl val="0"/>
                  </a:rPr>
                  <a:t>Spring Boot</a:t>
                </a:r>
                <a:endParaRPr lang="en-US" sz="2600" b="1" kern="0" dirty="0">
                  <a:solidFill>
                    <a:srgbClr val="008774"/>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rgbClr val="5CA830"/>
                    </a:solidFill>
                    <a:latin typeface="Arial"/>
                    <a:ea typeface="Arial"/>
                    <a:cs typeface="Arial"/>
                    <a:sym typeface="Arial"/>
                    <a:rtl val="0"/>
                  </a:rPr>
                  <a:t>From 0 to app in &lt; 5 min</a:t>
                </a:r>
                <a:endParaRPr lang="en-US" kern="0" dirty="0">
                  <a:solidFill>
                    <a:srgbClr val="5CA830"/>
                  </a:solidFill>
                  <a:latin typeface="Arial"/>
                  <a:ea typeface="Arial"/>
                  <a:cs typeface="Arial"/>
                  <a:sym typeface="Arial"/>
                  <a:rtl val="0"/>
                </a:endParaRPr>
              </a:p>
            </p:txBody>
          </p:sp>
        </p:grpSp>
        <p:sp>
          <p:nvSpPr>
            <p:cNvPr id="3" name="Rectangle 2"/>
            <p:cNvSpPr/>
            <p:nvPr/>
          </p:nvSpPr>
          <p:spPr>
            <a:xfrm>
              <a:off x="487749" y="3092454"/>
              <a:ext cx="4009909" cy="1754327"/>
            </a:xfrm>
            <a:prstGeom prst="rect">
              <a:avLst/>
            </a:prstGeom>
          </p:spPr>
          <p:txBody>
            <a:bodyPr wrap="square">
              <a:spAutoFit/>
            </a:bodyPr>
            <a:lstStyle/>
            <a:p>
              <a:r>
                <a:rPr lang="en-US" sz="1200" dirty="0">
                  <a:solidFill>
                    <a:schemeClr val="bg2">
                      <a:lumMod val="50000"/>
                    </a:schemeClr>
                  </a:solidFill>
                </a:rPr>
                <a:t>Spring Boot provides</a:t>
              </a:r>
            </a:p>
            <a:p>
              <a:pPr marL="285750" indent="-285750">
                <a:buFont typeface="Arial"/>
                <a:buChar char="•"/>
              </a:pPr>
              <a:r>
                <a:rPr lang="en-US" sz="1200" dirty="0">
                  <a:solidFill>
                    <a:schemeClr val="bg2">
                      <a:lumMod val="50000"/>
                    </a:schemeClr>
                  </a:solidFill>
                </a:rPr>
                <a:t>A single point of focus (as opposed to large collection of spring-* projects</a:t>
              </a:r>
              <a:r>
                <a:rPr lang="en-US" sz="1200" dirty="0" smtClean="0">
                  <a:solidFill>
                    <a:schemeClr val="bg2">
                      <a:lumMod val="50000"/>
                    </a:schemeClr>
                  </a:solidFill>
                </a:rPr>
                <a:t>)</a:t>
              </a:r>
            </a:p>
            <a:p>
              <a:pPr marL="285750" indent="-285750">
                <a:buFont typeface="Arial"/>
                <a:buChar char="•"/>
              </a:pPr>
              <a:r>
                <a:rPr lang="en-US" sz="1200" dirty="0" smtClean="0">
                  <a:solidFill>
                    <a:schemeClr val="bg2">
                      <a:lumMod val="50000"/>
                    </a:schemeClr>
                  </a:solidFill>
                </a:rPr>
                <a:t>Prebuild “starters”</a:t>
              </a:r>
              <a:endParaRPr lang="en-US" sz="1200" dirty="0">
                <a:solidFill>
                  <a:schemeClr val="bg2">
                    <a:lumMod val="50000"/>
                  </a:schemeClr>
                </a:solidFill>
              </a:endParaRPr>
            </a:p>
            <a:p>
              <a:pPr marL="285750" indent="-285750">
                <a:buFont typeface="Arial"/>
                <a:buChar char="•"/>
              </a:pPr>
              <a:r>
                <a:rPr lang="en-US" sz="1200" dirty="0" smtClean="0">
                  <a:solidFill>
                    <a:schemeClr val="bg2">
                      <a:lumMod val="50000"/>
                    </a:schemeClr>
                  </a:solidFill>
                </a:rPr>
                <a:t>Common </a:t>
              </a:r>
              <a:r>
                <a:rPr lang="en-US" sz="1200" dirty="0">
                  <a:solidFill>
                    <a:schemeClr val="bg2">
                      <a:lumMod val="50000"/>
                    </a:schemeClr>
                  </a:solidFill>
                </a:rPr>
                <a:t>non-functional requirements for a “real” application</a:t>
              </a:r>
            </a:p>
            <a:p>
              <a:pPr marL="285750" indent="-285750">
                <a:buFont typeface="Arial"/>
                <a:buChar char="•"/>
              </a:pPr>
              <a:r>
                <a:rPr lang="en-US" sz="1200" dirty="0">
                  <a:solidFill>
                    <a:schemeClr val="bg2">
                      <a:lumMod val="50000"/>
                    </a:schemeClr>
                  </a:solidFill>
                </a:rPr>
                <a:t>Exposes a lot of useful features by default</a:t>
              </a:r>
            </a:p>
            <a:p>
              <a:pPr marL="285750" indent="-285750">
                <a:buFont typeface="Arial"/>
                <a:buChar char="•"/>
              </a:pPr>
              <a:r>
                <a:rPr lang="en-US" sz="1200" dirty="0">
                  <a:solidFill>
                    <a:schemeClr val="bg2">
                      <a:lumMod val="50000"/>
                    </a:schemeClr>
                  </a:solidFill>
                </a:rPr>
                <a:t>Gets out of the way quickly if you want to change defaults</a:t>
              </a:r>
            </a:p>
          </p:txBody>
        </p:sp>
      </p:grpSp>
      <p:sp>
        <p:nvSpPr>
          <p:cNvPr id="4" name="TextBox 3"/>
          <p:cNvSpPr txBox="1"/>
          <p:nvPr/>
        </p:nvSpPr>
        <p:spPr>
          <a:xfrm>
            <a:off x="-830385" y="3409462"/>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4894386" y="1498028"/>
            <a:ext cx="3927544" cy="3119237"/>
          </a:xfrm>
          <a:prstGeom prst="rect">
            <a:avLst/>
          </a:prstGeom>
        </p:spPr>
      </p:pic>
    </p:spTree>
    <p:extLst>
      <p:ext uri="{BB962C8B-B14F-4D97-AF65-F5344CB8AC3E}">
        <p14:creationId xmlns:p14="http://schemas.microsoft.com/office/powerpoint/2010/main" val="1511168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t>Spring Cloud </a:t>
            </a:r>
            <a:r>
              <a:rPr lang="en-US" dirty="0" smtClean="0"/>
              <a:t>Services</a:t>
            </a:r>
            <a:r>
              <a:rPr lang="en-US" dirty="0"/>
              <a:t/>
            </a:r>
            <a:br>
              <a:rPr lang="en-US" dirty="0"/>
            </a:br>
            <a:endParaRPr lang="en-US" dirty="0"/>
          </a:p>
        </p:txBody>
      </p:sp>
      <p:sp>
        <p:nvSpPr>
          <p:cNvPr id="3" name="Text Placeholder 2"/>
          <p:cNvSpPr>
            <a:spLocks noGrp="1"/>
          </p:cNvSpPr>
          <p:nvPr>
            <p:ph type="body" sz="quarter" idx="13"/>
          </p:nvPr>
        </p:nvSpPr>
        <p:spPr/>
        <p:txBody>
          <a:bodyPr/>
          <a:lstStyle/>
          <a:p>
            <a:r>
              <a:rPr lang="en-US" dirty="0"/>
              <a:t>Rich, production ready library based on Netflix OSS for cloud native components, security and management.</a:t>
            </a:r>
          </a:p>
        </p:txBody>
      </p:sp>
    </p:spTree>
    <p:extLst>
      <p:ext uri="{BB962C8B-B14F-4D97-AF65-F5344CB8AC3E}">
        <p14:creationId xmlns:p14="http://schemas.microsoft.com/office/powerpoint/2010/main" val="39946858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t>18</a:t>
            </a:fld>
            <a:endParaRPr lang="en-US"/>
          </a:p>
        </p:txBody>
      </p:sp>
      <p:sp>
        <p:nvSpPr>
          <p:cNvPr id="15" name="TextBox 14"/>
          <p:cNvSpPr txBox="1"/>
          <p:nvPr/>
        </p:nvSpPr>
        <p:spPr>
          <a:xfrm>
            <a:off x="6535815" y="989098"/>
            <a:ext cx="896471"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Cloud Foundry</a:t>
            </a:r>
            <a:endParaRPr lang="en-US" sz="900" kern="0" dirty="0">
              <a:solidFill>
                <a:srgbClr val="404040"/>
              </a:solidFill>
              <a:latin typeface="Arial"/>
              <a:ea typeface="Arial"/>
              <a:cs typeface="Arial"/>
              <a:sym typeface="Arial"/>
              <a:rtl val="0"/>
            </a:endParaRPr>
          </a:p>
        </p:txBody>
      </p:sp>
      <p:sp>
        <p:nvSpPr>
          <p:cNvPr id="23" name="TextBox 22"/>
          <p:cNvSpPr txBox="1"/>
          <p:nvPr/>
        </p:nvSpPr>
        <p:spPr>
          <a:xfrm>
            <a:off x="1531062" y="1078599"/>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2021887" y="1078599"/>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619302" y="525157"/>
            <a:ext cx="206707" cy="553442"/>
          </a:xfrm>
          <a:prstGeom prst="rect">
            <a:avLst/>
          </a:prstGeom>
        </p:spPr>
      </p:pic>
      <p:pic>
        <p:nvPicPr>
          <p:cNvPr id="28" name="Picture 27"/>
          <p:cNvPicPr>
            <a:picLocks noChangeAspect="1"/>
          </p:cNvPicPr>
          <p:nvPr/>
        </p:nvPicPr>
        <p:blipFill>
          <a:blip r:embed="rId4"/>
          <a:stretch>
            <a:fillRect/>
          </a:stretch>
        </p:blipFill>
        <p:spPr>
          <a:xfrm>
            <a:off x="2162226" y="528224"/>
            <a:ext cx="203087" cy="543749"/>
          </a:xfrm>
          <a:prstGeom prst="rect">
            <a:avLst/>
          </a:prstGeom>
        </p:spPr>
      </p:pic>
      <p:pic>
        <p:nvPicPr>
          <p:cNvPr id="31" name="Picture 30"/>
          <p:cNvPicPr>
            <a:picLocks noChangeAspect="1"/>
          </p:cNvPicPr>
          <p:nvPr/>
        </p:nvPicPr>
        <p:blipFill>
          <a:blip r:embed="rId5"/>
          <a:stretch>
            <a:fillRect/>
          </a:stretch>
        </p:blipFill>
        <p:spPr>
          <a:xfrm>
            <a:off x="6665529" y="478508"/>
            <a:ext cx="584509" cy="584509"/>
          </a:xfrm>
          <a:prstGeom prst="rect">
            <a:avLst/>
          </a:prstGeom>
        </p:spPr>
      </p:pic>
      <p:sp>
        <p:nvSpPr>
          <p:cNvPr id="46" name="Rectangle 45"/>
          <p:cNvSpPr/>
          <p:nvPr/>
        </p:nvSpPr>
        <p:spPr>
          <a:xfrm>
            <a:off x="3096275" y="51569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8" name="Rounded Rectangle 47"/>
          <p:cNvSpPr/>
          <p:nvPr/>
        </p:nvSpPr>
        <p:spPr>
          <a:xfrm>
            <a:off x="401720" y="308958"/>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Shape 3787"/>
          <p:cNvSpPr/>
          <p:nvPr/>
        </p:nvSpPr>
        <p:spPr>
          <a:xfrm>
            <a:off x="6071878" y="3535893"/>
            <a:ext cx="196313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6">
            <a:alphaModFix/>
          </a:blip>
          <a:srcRect/>
          <a:stretch/>
        </p:blipFill>
        <p:spPr>
          <a:xfrm>
            <a:off x="6363546" y="2720797"/>
            <a:ext cx="465525" cy="465525"/>
          </a:xfrm>
          <a:prstGeom prst="rect">
            <a:avLst/>
          </a:prstGeom>
          <a:noFill/>
          <a:ln>
            <a:noFill/>
          </a:ln>
        </p:spPr>
      </p:pic>
      <p:sp>
        <p:nvSpPr>
          <p:cNvPr id="20" name="Shape 3791"/>
          <p:cNvSpPr/>
          <p:nvPr/>
        </p:nvSpPr>
        <p:spPr>
          <a:xfrm>
            <a:off x="5205970" y="2060520"/>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658882" y="2060520"/>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4006010" y="3466005"/>
            <a:ext cx="861975"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975" b="1" dirty="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3" name="Shape 3801"/>
          <p:cNvSpPr/>
          <p:nvPr/>
        </p:nvSpPr>
        <p:spPr>
          <a:xfrm>
            <a:off x="2361194" y="3530121"/>
            <a:ext cx="720899" cy="576675"/>
          </a:xfrm>
          <a:prstGeom prst="roundRect">
            <a:avLst>
              <a:gd name="adj" fmla="val 10000"/>
            </a:avLst>
          </a:prstGeom>
          <a:solidFill>
            <a:schemeClr val="accent1"/>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34" name="Shape 3802"/>
          <p:cNvSpPr txBox="1"/>
          <p:nvPr/>
        </p:nvSpPr>
        <p:spPr>
          <a:xfrm>
            <a:off x="2385174" y="353989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Health management</a:t>
            </a:r>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4C4C4C"/>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598242" y="2742568"/>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APM and Distributed Tracing</a:t>
            </a: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3219419" y="2043628"/>
            <a:ext cx="720899" cy="576675"/>
          </a:xfrm>
          <a:prstGeom prst="roundRect">
            <a:avLst>
              <a:gd name="adj" fmla="val 10000"/>
            </a:avLst>
          </a:prstGeom>
          <a:solidFill>
            <a:srgbClr val="2C877F"/>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3243399" y="2050383"/>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chemeClr val="tx2"/>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8500" y="1878269"/>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smtClean="0">
                <a:solidFill>
                  <a:schemeClr val="lt1"/>
                </a:solidFill>
              </a:rPr>
              <a:t>Mobile Integration</a:t>
            </a:r>
            <a:endParaRPr lang="en-US" sz="825"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2" y="2043628"/>
            <a:ext cx="720899" cy="576675"/>
          </a:xfrm>
          <a:prstGeom prst="roundRect">
            <a:avLst>
              <a:gd name="adj" fmla="val 10000"/>
            </a:avLst>
          </a:prstGeom>
          <a:solidFill>
            <a:srgbClr val="2C877F"/>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42991" y="20559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smtClean="0">
                <a:solidFill>
                  <a:schemeClr val="lt1"/>
                </a:solidFill>
              </a:rPr>
              <a:t>Networking and Load Balancing</a:t>
            </a:r>
            <a:endParaRPr lang="en-US" sz="825"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Scaling</a:t>
            </a: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Full Stack CI/CD platform</a:t>
            </a:r>
          </a:p>
        </p:txBody>
      </p:sp>
      <p:pic>
        <p:nvPicPr>
          <p:cNvPr id="61" name="Shape 3821"/>
          <p:cNvPicPr preferRelativeResize="0"/>
          <p:nvPr/>
        </p:nvPicPr>
        <p:blipFill rotWithShape="1">
          <a:blip r:embed="rId7">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8">
            <a:alphaModFix/>
          </a:blip>
          <a:srcRect/>
          <a:stretch/>
        </p:blipFill>
        <p:spPr>
          <a:xfrm>
            <a:off x="2704327" y="2108891"/>
            <a:ext cx="465525" cy="465525"/>
          </a:xfrm>
          <a:prstGeom prst="rect">
            <a:avLst/>
          </a:prstGeom>
          <a:noFill/>
          <a:ln>
            <a:noFill/>
          </a:ln>
        </p:spPr>
      </p:pic>
      <p:pic>
        <p:nvPicPr>
          <p:cNvPr id="63" name="Shape 3823"/>
          <p:cNvPicPr preferRelativeResize="0"/>
          <p:nvPr/>
        </p:nvPicPr>
        <p:blipFill rotWithShape="1">
          <a:blip r:embed="rId9">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10">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11">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12">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3">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4">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5730869" y="2121817"/>
            <a:ext cx="439247" cy="415577"/>
            <a:chOff x="7712527" y="2060519"/>
            <a:chExt cx="564882" cy="534442"/>
          </a:xfrm>
        </p:grpSpPr>
        <p:sp>
          <p:nvSpPr>
            <p:cNvPr id="70" name="Oval 69"/>
            <p:cNvSpPr/>
            <p:nvPr/>
          </p:nvSpPr>
          <p:spPr>
            <a:xfrm>
              <a:off x="7712527" y="2060519"/>
              <a:ext cx="564882" cy="534442"/>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7826534" y="2193729"/>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01201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3186" y="1243397"/>
            <a:ext cx="995750" cy="559799"/>
            <a:chOff x="7092395" y="1232129"/>
            <a:chExt cx="995750" cy="559799"/>
          </a:xfrm>
        </p:grpSpPr>
        <p:sp>
          <p:nvSpPr>
            <p:cNvPr id="82" name="Shape 3787"/>
            <p:cNvSpPr/>
            <p:nvPr/>
          </p:nvSpPr>
          <p:spPr>
            <a:xfrm>
              <a:off x="7092395" y="1232129"/>
              <a:ext cx="995750" cy="559799"/>
            </a:xfrm>
            <a:prstGeom prst="roundRect">
              <a:avLst>
                <a:gd name="adj" fmla="val 50000"/>
              </a:avLst>
            </a:prstGeom>
            <a:solidFill>
              <a:schemeClr val="tx2">
                <a:lumMod val="60000"/>
                <a:lumOff val="4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 name="Oval 2"/>
            <p:cNvSpPr/>
            <p:nvPr/>
          </p:nvSpPr>
          <p:spPr>
            <a:xfrm>
              <a:off x="7573128" y="1276584"/>
              <a:ext cx="463835" cy="463835"/>
            </a:xfrm>
            <a:prstGeom prst="ellipse">
              <a:avLst/>
            </a:prstGeom>
            <a:solidFill>
              <a:srgbClr val="0087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n 3"/>
            <p:cNvSpPr/>
            <p:nvPr/>
          </p:nvSpPr>
          <p:spPr>
            <a:xfrm>
              <a:off x="7691094" y="1350809"/>
              <a:ext cx="237575" cy="293117"/>
            </a:xfrm>
            <a:prstGeom prst="can">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Shape 3798"/>
          <p:cNvSpPr/>
          <p:nvPr/>
        </p:nvSpPr>
        <p:spPr>
          <a:xfrm>
            <a:off x="4047931" y="244063"/>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t>19</a:t>
            </a:fld>
            <a:endParaRPr lang="en-US"/>
          </a:p>
        </p:txBody>
      </p:sp>
      <p:sp>
        <p:nvSpPr>
          <p:cNvPr id="7" name="Rectangle 6"/>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8" name="Rectangle 7"/>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15" name="TextBox 14"/>
          <p:cNvSpPr txBox="1"/>
          <p:nvPr/>
        </p:nvSpPr>
        <p:spPr>
          <a:xfrm>
            <a:off x="6186353" y="3494280"/>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sp>
        <p:nvSpPr>
          <p:cNvPr id="18" name="TextBox 17"/>
          <p:cNvSpPr txBox="1"/>
          <p:nvPr/>
        </p:nvSpPr>
        <p:spPr>
          <a:xfrm>
            <a:off x="6235054" y="4395752"/>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19" name="TextBox 18"/>
          <p:cNvSpPr txBox="1"/>
          <p:nvPr/>
        </p:nvSpPr>
        <p:spPr>
          <a:xfrm>
            <a:off x="7000344" y="4395752"/>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0" name="TextBox 19"/>
          <p:cNvSpPr txBox="1"/>
          <p:nvPr/>
        </p:nvSpPr>
        <p:spPr>
          <a:xfrm>
            <a:off x="7824584" y="4395752"/>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3073887"/>
            <a:ext cx="711194" cy="458491"/>
          </a:xfrm>
          <a:prstGeom prst="rect">
            <a:avLst/>
          </a:prstGeom>
        </p:spPr>
      </p:pic>
      <p:pic>
        <p:nvPicPr>
          <p:cNvPr id="30" name="Picture 29"/>
          <p:cNvPicPr>
            <a:picLocks noChangeAspect="1"/>
          </p:cNvPicPr>
          <p:nvPr/>
        </p:nvPicPr>
        <p:blipFill>
          <a:blip r:embed="rId4"/>
          <a:stretch>
            <a:fillRect/>
          </a:stretch>
        </p:blipFill>
        <p:spPr>
          <a:xfrm>
            <a:off x="6067235" y="4028611"/>
            <a:ext cx="747060" cy="298824"/>
          </a:xfrm>
          <a:prstGeom prst="rect">
            <a:avLst/>
          </a:prstGeom>
        </p:spPr>
      </p:pic>
      <p:pic>
        <p:nvPicPr>
          <p:cNvPr id="31" name="Picture 30"/>
          <p:cNvPicPr>
            <a:picLocks noChangeAspect="1"/>
          </p:cNvPicPr>
          <p:nvPr/>
        </p:nvPicPr>
        <p:blipFill>
          <a:blip r:embed="rId5"/>
          <a:stretch>
            <a:fillRect/>
          </a:stretch>
        </p:blipFill>
        <p:spPr>
          <a:xfrm>
            <a:off x="6971818" y="3951315"/>
            <a:ext cx="682592" cy="451902"/>
          </a:xfrm>
          <a:prstGeom prst="rect">
            <a:avLst/>
          </a:prstGeom>
        </p:spPr>
      </p:pic>
      <p:pic>
        <p:nvPicPr>
          <p:cNvPr id="32" name="Picture 31"/>
          <p:cNvPicPr>
            <a:picLocks noChangeAspect="1"/>
          </p:cNvPicPr>
          <p:nvPr/>
        </p:nvPicPr>
        <p:blipFill>
          <a:blip r:embed="rId6"/>
          <a:stretch>
            <a:fillRect/>
          </a:stretch>
        </p:blipFill>
        <p:spPr>
          <a:xfrm>
            <a:off x="7948207" y="3935253"/>
            <a:ext cx="494032" cy="494030"/>
          </a:xfrm>
          <a:prstGeom prst="rect">
            <a:avLst/>
          </a:prstGeom>
        </p:spPr>
      </p:pic>
      <p:sp>
        <p:nvSpPr>
          <p:cNvPr id="45" name="TextBox 44"/>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6" name="Picture 45"/>
          <p:cNvPicPr>
            <a:picLocks noChangeAspect="1"/>
          </p:cNvPicPr>
          <p:nvPr/>
        </p:nvPicPr>
        <p:blipFill>
          <a:blip r:embed="rId7"/>
          <a:stretch>
            <a:fillRect/>
          </a:stretch>
        </p:blipFill>
        <p:spPr>
          <a:xfrm>
            <a:off x="1337256" y="3972673"/>
            <a:ext cx="203087" cy="543749"/>
          </a:xfrm>
          <a:prstGeom prst="rect">
            <a:avLst/>
          </a:prstGeom>
        </p:spPr>
      </p:pic>
      <p:sp>
        <p:nvSpPr>
          <p:cNvPr id="47" name="TextBox 46"/>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337256" y="3058519"/>
            <a:ext cx="203087" cy="543749"/>
          </a:xfrm>
          <a:prstGeom prst="rect">
            <a:avLst/>
          </a:prstGeom>
        </p:spPr>
      </p:pic>
      <p:sp>
        <p:nvSpPr>
          <p:cNvPr id="43" name="Rounded Rectangle 42"/>
          <p:cNvSpPr/>
          <p:nvPr/>
        </p:nvSpPr>
        <p:spPr>
          <a:xfrm>
            <a:off x="401720" y="2885098"/>
            <a:ext cx="8429651" cy="1844853"/>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Shape 3795"/>
          <p:cNvSpPr/>
          <p:nvPr/>
        </p:nvSpPr>
        <p:spPr>
          <a:xfrm>
            <a:off x="1916154" y="1904164"/>
            <a:ext cx="1679639" cy="559799"/>
          </a:xfrm>
          <a:prstGeom prst="roundRect">
            <a:avLst>
              <a:gd name="adj" fmla="val 50000"/>
            </a:avLst>
          </a:prstGeom>
          <a:solidFill>
            <a:srgbClr val="949494"/>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5"/>
          <p:cNvSpPr/>
          <p:nvPr/>
        </p:nvSpPr>
        <p:spPr>
          <a:xfrm>
            <a:off x="2123940" y="1196771"/>
            <a:ext cx="1016099" cy="559799"/>
          </a:xfrm>
          <a:prstGeom prst="roundRect">
            <a:avLst>
              <a:gd name="adj" fmla="val 50000"/>
            </a:avLst>
          </a:prstGeom>
          <a:solidFill>
            <a:schemeClr val="tx2">
              <a:lumMod val="60000"/>
              <a:lumOff val="4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87"/>
          <p:cNvSpPr/>
          <p:nvPr/>
        </p:nvSpPr>
        <p:spPr>
          <a:xfrm>
            <a:off x="6190416" y="525323"/>
            <a:ext cx="995750" cy="559799"/>
          </a:xfrm>
          <a:prstGeom prst="roundRect">
            <a:avLst>
              <a:gd name="adj" fmla="val 50000"/>
            </a:avLst>
          </a:prstGeom>
          <a:solidFill>
            <a:schemeClr val="tx2">
              <a:lumMod val="60000"/>
              <a:lumOff val="4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7" name="Shape 3795"/>
          <p:cNvSpPr/>
          <p:nvPr/>
        </p:nvSpPr>
        <p:spPr>
          <a:xfrm>
            <a:off x="1919784" y="525323"/>
            <a:ext cx="1016099" cy="559799"/>
          </a:xfrm>
          <a:prstGeom prst="roundRect">
            <a:avLst>
              <a:gd name="adj" fmla="val 50000"/>
            </a:avLst>
          </a:prstGeom>
          <a:solidFill>
            <a:srgbClr val="949494"/>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8" name="Shape 3799"/>
          <p:cNvSpPr txBox="1"/>
          <p:nvPr/>
        </p:nvSpPr>
        <p:spPr>
          <a:xfrm>
            <a:off x="4124547" y="396821"/>
            <a:ext cx="861975"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975" b="1" dirty="0">
                <a:solidFill>
                  <a:srgbClr val="5A5A5A"/>
                </a:solidFill>
              </a:rPr>
              <a:t>APPLICATION</a:t>
            </a:r>
          </a:p>
        </p:txBody>
      </p:sp>
      <p:sp>
        <p:nvSpPr>
          <p:cNvPr id="33" name="Shape 3800"/>
          <p:cNvSpPr/>
          <p:nvPr/>
        </p:nvSpPr>
        <p:spPr>
          <a:xfrm rot="10800000">
            <a:off x="2840268" y="66126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4" name="Shape 3801"/>
          <p:cNvSpPr/>
          <p:nvPr/>
        </p:nvSpPr>
        <p:spPr>
          <a:xfrm>
            <a:off x="2479731" y="519551"/>
            <a:ext cx="720899" cy="576675"/>
          </a:xfrm>
          <a:prstGeom prst="roundRect">
            <a:avLst>
              <a:gd name="adj" fmla="val 10000"/>
            </a:avLst>
          </a:prstGeom>
          <a:solidFill>
            <a:schemeClr val="accent1"/>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35" name="Shape 3802"/>
          <p:cNvSpPr txBox="1"/>
          <p:nvPr/>
        </p:nvSpPr>
        <p:spPr>
          <a:xfrm>
            <a:off x="2488112" y="532889"/>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smtClean="0">
                <a:solidFill>
                  <a:schemeClr val="lt1"/>
                </a:solidFill>
              </a:rPr>
              <a:t>Infrastructure as code</a:t>
            </a:r>
            <a:endParaRPr lang="en-US" sz="825" dirty="0">
              <a:solidFill>
                <a:schemeClr val="lt1"/>
              </a:solidFill>
            </a:endParaRPr>
          </a:p>
        </p:txBody>
      </p:sp>
      <p:sp>
        <p:nvSpPr>
          <p:cNvPr id="41" name="Shape 3818"/>
          <p:cNvSpPr/>
          <p:nvPr/>
        </p:nvSpPr>
        <p:spPr>
          <a:xfrm>
            <a:off x="5137654" y="66115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42" name="Shape 3819"/>
          <p:cNvSpPr/>
          <p:nvPr/>
        </p:nvSpPr>
        <p:spPr>
          <a:xfrm>
            <a:off x="5912636" y="519551"/>
            <a:ext cx="720899" cy="576675"/>
          </a:xfrm>
          <a:prstGeom prst="roundRect">
            <a:avLst>
              <a:gd name="adj" fmla="val 10000"/>
            </a:avLst>
          </a:prstGeom>
          <a:solidFill>
            <a:srgbClr val="33928A"/>
          </a:solidFill>
          <a:ln w="25400" cap="flat" cmpd="sng">
            <a:solidFill>
              <a:schemeClr val="tx2"/>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50" name="Shape 3803"/>
          <p:cNvSpPr/>
          <p:nvPr/>
        </p:nvSpPr>
        <p:spPr>
          <a:xfrm rot="9000012" flipV="1">
            <a:off x="3000419" y="1164904"/>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51" name="Shape 3806"/>
          <p:cNvSpPr/>
          <p:nvPr/>
        </p:nvSpPr>
        <p:spPr>
          <a:xfrm rot="7199988" flipV="1">
            <a:off x="3420932" y="1585300"/>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52" name="Shape 3809"/>
          <p:cNvSpPr/>
          <p:nvPr/>
        </p:nvSpPr>
        <p:spPr>
          <a:xfrm rot="5400000" flipV="1">
            <a:off x="3995196" y="1739288"/>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3" name="Shape 3812"/>
          <p:cNvSpPr/>
          <p:nvPr/>
        </p:nvSpPr>
        <p:spPr>
          <a:xfrm rot="3600012" flipV="1">
            <a:off x="4569626" y="1585356"/>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4" name="Shape 3815"/>
          <p:cNvSpPr/>
          <p:nvPr/>
        </p:nvSpPr>
        <p:spPr>
          <a:xfrm rot="1799988" flipV="1">
            <a:off x="4990021" y="1164842"/>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5" name="Shape 3804"/>
          <p:cNvSpPr/>
          <p:nvPr/>
        </p:nvSpPr>
        <p:spPr>
          <a:xfrm>
            <a:off x="5193131" y="1894590"/>
            <a:ext cx="720899" cy="576675"/>
          </a:xfrm>
          <a:prstGeom prst="roundRect">
            <a:avLst>
              <a:gd name="adj" fmla="val 10000"/>
            </a:avLst>
          </a:prstGeom>
          <a:solidFill>
            <a:srgbClr val="287972"/>
          </a:solidFill>
          <a:ln w="28575" cap="flat" cmpd="sng">
            <a:solidFill>
              <a:schemeClr val="tx2"/>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6" name="Shape 3813"/>
          <p:cNvSpPr/>
          <p:nvPr/>
        </p:nvSpPr>
        <p:spPr>
          <a:xfrm>
            <a:off x="5659663" y="1239130"/>
            <a:ext cx="720899" cy="576675"/>
          </a:xfrm>
          <a:prstGeom prst="roundRect">
            <a:avLst>
              <a:gd name="adj" fmla="val 10000"/>
            </a:avLst>
          </a:prstGeom>
          <a:solidFill>
            <a:srgbClr val="2C877F"/>
          </a:solidFill>
          <a:ln w="25400" cap="flat" cmpd="sng">
            <a:solidFill>
              <a:schemeClr val="tx2"/>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8" name="Shape 3804"/>
          <p:cNvSpPr/>
          <p:nvPr/>
        </p:nvSpPr>
        <p:spPr>
          <a:xfrm>
            <a:off x="4207696" y="1989248"/>
            <a:ext cx="720899" cy="576675"/>
          </a:xfrm>
          <a:prstGeom prst="roundRect">
            <a:avLst>
              <a:gd name="adj" fmla="val 10000"/>
            </a:avLst>
          </a:prstGeom>
          <a:solidFill>
            <a:srgbClr val="287972"/>
          </a:solidFill>
          <a:ln w="28575" cap="flat" cmpd="sng">
            <a:solidFill>
              <a:srgbClr val="4C4C4C"/>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9" name="Shape 3804"/>
          <p:cNvSpPr/>
          <p:nvPr/>
        </p:nvSpPr>
        <p:spPr>
          <a:xfrm>
            <a:off x="3255248" y="1881223"/>
            <a:ext cx="720899" cy="576675"/>
          </a:xfrm>
          <a:prstGeom prst="roundRect">
            <a:avLst>
              <a:gd name="adj" fmla="val 10000"/>
            </a:avLst>
          </a:prstGeom>
          <a:solidFill>
            <a:srgbClr val="287972"/>
          </a:solidFill>
          <a:ln w="28575" cap="flat" cmpd="sng">
            <a:solidFill>
              <a:schemeClr val="tx2"/>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60" name="Shape 3804"/>
          <p:cNvSpPr/>
          <p:nvPr/>
        </p:nvSpPr>
        <p:spPr>
          <a:xfrm>
            <a:off x="2770585" y="1180418"/>
            <a:ext cx="720899" cy="576675"/>
          </a:xfrm>
          <a:prstGeom prst="roundRect">
            <a:avLst>
              <a:gd name="adj" fmla="val 10000"/>
            </a:avLst>
          </a:prstGeom>
          <a:solidFill>
            <a:srgbClr val="287972"/>
          </a:solidFill>
          <a:ln w="28575" cap="flat" cmpd="sng">
            <a:solidFill>
              <a:schemeClr val="tx2"/>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Language Agnostic</a:t>
            </a:r>
          </a:p>
        </p:txBody>
      </p:sp>
      <p:sp>
        <p:nvSpPr>
          <p:cNvPr id="61" name="Shape 3808"/>
          <p:cNvSpPr txBox="1"/>
          <p:nvPr/>
        </p:nvSpPr>
        <p:spPr>
          <a:xfrm>
            <a:off x="5219283" y="1907118"/>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Infrastructure Agnostic and Utilization</a:t>
            </a:r>
          </a:p>
        </p:txBody>
      </p:sp>
      <p:sp>
        <p:nvSpPr>
          <p:cNvPr id="62" name="Shape 3808"/>
          <p:cNvSpPr txBox="1"/>
          <p:nvPr/>
        </p:nvSpPr>
        <p:spPr>
          <a:xfrm>
            <a:off x="4227977" y="2005356"/>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Day 2 Operations</a:t>
            </a:r>
          </a:p>
        </p:txBody>
      </p:sp>
      <p:sp>
        <p:nvSpPr>
          <p:cNvPr id="63" name="Shape 3808"/>
          <p:cNvSpPr txBox="1"/>
          <p:nvPr/>
        </p:nvSpPr>
        <p:spPr>
          <a:xfrm>
            <a:off x="5684831" y="1243109"/>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Integrated Data Services</a:t>
            </a:r>
          </a:p>
        </p:txBody>
      </p:sp>
      <p:sp>
        <p:nvSpPr>
          <p:cNvPr id="67" name="Shape 3808"/>
          <p:cNvSpPr txBox="1"/>
          <p:nvPr/>
        </p:nvSpPr>
        <p:spPr>
          <a:xfrm>
            <a:off x="3272583" y="1890933"/>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Growing ISV and Partner Ecosystem</a:t>
            </a:r>
          </a:p>
        </p:txBody>
      </p:sp>
      <p:pic>
        <p:nvPicPr>
          <p:cNvPr id="68" name="Picture 67"/>
          <p:cNvPicPr>
            <a:picLocks noChangeAspect="1"/>
          </p:cNvPicPr>
          <p:nvPr/>
        </p:nvPicPr>
        <p:blipFill>
          <a:blip r:embed="rId8"/>
          <a:stretch>
            <a:fillRect/>
          </a:stretch>
        </p:blipFill>
        <p:spPr>
          <a:xfrm>
            <a:off x="1981466" y="1964921"/>
            <a:ext cx="421899" cy="434880"/>
          </a:xfrm>
          <a:prstGeom prst="rect">
            <a:avLst/>
          </a:prstGeom>
        </p:spPr>
      </p:pic>
      <p:pic>
        <p:nvPicPr>
          <p:cNvPr id="69" name="Picture 68"/>
          <p:cNvPicPr>
            <a:picLocks noChangeAspect="1"/>
          </p:cNvPicPr>
          <p:nvPr/>
        </p:nvPicPr>
        <p:blipFill>
          <a:blip r:embed="rId9"/>
          <a:stretch>
            <a:fillRect/>
          </a:stretch>
        </p:blipFill>
        <p:spPr>
          <a:xfrm>
            <a:off x="2485964" y="2047755"/>
            <a:ext cx="661409" cy="327589"/>
          </a:xfrm>
          <a:prstGeom prst="rect">
            <a:avLst/>
          </a:prstGeom>
        </p:spPr>
      </p:pic>
      <p:pic>
        <p:nvPicPr>
          <p:cNvPr id="70" name="Shape 2040"/>
          <p:cNvPicPr preferRelativeResize="0"/>
          <p:nvPr/>
        </p:nvPicPr>
        <p:blipFill rotWithShape="1">
          <a:blip r:embed="rId10">
            <a:alphaModFix/>
          </a:blip>
          <a:srcRect l="17937" t="8362" r="24899" b="5600"/>
          <a:stretch/>
        </p:blipFill>
        <p:spPr>
          <a:xfrm>
            <a:off x="2113890" y="1308045"/>
            <a:ext cx="368288" cy="367070"/>
          </a:xfrm>
          <a:prstGeom prst="rect">
            <a:avLst/>
          </a:prstGeom>
          <a:noFill/>
          <a:ln>
            <a:noFill/>
          </a:ln>
        </p:spPr>
      </p:pic>
      <p:pic>
        <p:nvPicPr>
          <p:cNvPr id="71" name="Shape 2044"/>
          <p:cNvPicPr preferRelativeResize="0"/>
          <p:nvPr/>
        </p:nvPicPr>
        <p:blipFill rotWithShape="1">
          <a:blip r:embed="rId11">
            <a:alphaModFix/>
          </a:blip>
          <a:srcRect/>
          <a:stretch/>
        </p:blipFill>
        <p:spPr>
          <a:xfrm>
            <a:off x="2421753" y="1351970"/>
            <a:ext cx="339947" cy="301725"/>
          </a:xfrm>
          <a:prstGeom prst="rect">
            <a:avLst/>
          </a:prstGeom>
          <a:noFill/>
          <a:ln>
            <a:noFill/>
          </a:ln>
        </p:spPr>
      </p:pic>
      <p:pic>
        <p:nvPicPr>
          <p:cNvPr id="75" name="Picture 74"/>
          <p:cNvPicPr>
            <a:picLocks noChangeAspect="1"/>
          </p:cNvPicPr>
          <p:nvPr/>
        </p:nvPicPr>
        <p:blipFill>
          <a:blip r:embed="rId4"/>
          <a:stretch>
            <a:fillRect/>
          </a:stretch>
        </p:blipFill>
        <p:spPr>
          <a:xfrm>
            <a:off x="5965626" y="2053302"/>
            <a:ext cx="609440" cy="243776"/>
          </a:xfrm>
          <a:prstGeom prst="rect">
            <a:avLst/>
          </a:prstGeom>
        </p:spPr>
      </p:pic>
      <p:pic>
        <p:nvPicPr>
          <p:cNvPr id="76" name="Picture 75"/>
          <p:cNvPicPr>
            <a:picLocks noChangeAspect="1"/>
          </p:cNvPicPr>
          <p:nvPr/>
        </p:nvPicPr>
        <p:blipFill>
          <a:blip r:embed="rId5"/>
          <a:stretch>
            <a:fillRect/>
          </a:stretch>
        </p:blipFill>
        <p:spPr>
          <a:xfrm>
            <a:off x="6551745" y="2027708"/>
            <a:ext cx="525099" cy="347636"/>
          </a:xfrm>
          <a:prstGeom prst="rect">
            <a:avLst/>
          </a:prstGeom>
        </p:spPr>
      </p:pic>
      <p:pic>
        <p:nvPicPr>
          <p:cNvPr id="77" name="Picture 76"/>
          <p:cNvPicPr>
            <a:picLocks noChangeAspect="1"/>
          </p:cNvPicPr>
          <p:nvPr/>
        </p:nvPicPr>
        <p:blipFill>
          <a:blip r:embed="rId6"/>
          <a:stretch>
            <a:fillRect/>
          </a:stretch>
        </p:blipFill>
        <p:spPr>
          <a:xfrm>
            <a:off x="7076844" y="1989248"/>
            <a:ext cx="379094" cy="379092"/>
          </a:xfrm>
          <a:prstGeom prst="rect">
            <a:avLst/>
          </a:prstGeom>
        </p:spPr>
      </p:pic>
      <p:pic>
        <p:nvPicPr>
          <p:cNvPr id="78" name="Picture 77"/>
          <p:cNvPicPr>
            <a:picLocks noChangeAspect="1"/>
          </p:cNvPicPr>
          <p:nvPr/>
        </p:nvPicPr>
        <p:blipFill>
          <a:blip r:embed="rId12"/>
          <a:stretch>
            <a:fillRect/>
          </a:stretch>
        </p:blipFill>
        <p:spPr>
          <a:xfrm>
            <a:off x="7450832" y="1908511"/>
            <a:ext cx="702722" cy="526363"/>
          </a:xfrm>
          <a:prstGeom prst="rect">
            <a:avLst/>
          </a:prstGeom>
        </p:spPr>
      </p:pic>
      <p:pic>
        <p:nvPicPr>
          <p:cNvPr id="80" name="Shape 3792"/>
          <p:cNvPicPr preferRelativeResize="0"/>
          <p:nvPr/>
        </p:nvPicPr>
        <p:blipFill rotWithShape="1">
          <a:blip r:embed="rId13">
            <a:alphaModFix/>
          </a:blip>
          <a:srcRect/>
          <a:stretch/>
        </p:blipFill>
        <p:spPr>
          <a:xfrm>
            <a:off x="6671795" y="567082"/>
            <a:ext cx="465525" cy="465525"/>
          </a:xfrm>
          <a:prstGeom prst="rect">
            <a:avLst/>
          </a:prstGeom>
          <a:noFill/>
          <a:ln>
            <a:noFill/>
          </a:ln>
        </p:spPr>
      </p:pic>
      <p:sp>
        <p:nvSpPr>
          <p:cNvPr id="81" name="Shape 3814"/>
          <p:cNvSpPr txBox="1"/>
          <p:nvPr/>
        </p:nvSpPr>
        <p:spPr>
          <a:xfrm>
            <a:off x="5936604" y="52734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Security and Isolation</a:t>
            </a:r>
          </a:p>
        </p:txBody>
      </p:sp>
      <p:sp>
        <p:nvSpPr>
          <p:cNvPr id="84" name="Oval 83"/>
          <p:cNvSpPr/>
          <p:nvPr/>
        </p:nvSpPr>
        <p:spPr>
          <a:xfrm>
            <a:off x="1962835" y="565705"/>
            <a:ext cx="463835" cy="46383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n 5"/>
          <p:cNvSpPr/>
          <p:nvPr/>
        </p:nvSpPr>
        <p:spPr>
          <a:xfrm>
            <a:off x="2010773" y="610561"/>
            <a:ext cx="363645" cy="363645"/>
          </a:xfrm>
          <a:prstGeom prst="sun">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ym typeface="Arial"/>
              </a:rPr>
              <a:t>Agenda</a:t>
            </a:r>
            <a:endParaRPr lang="en-US" sz="3200" b="0"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ym typeface="Arial"/>
            </a:endParaRPr>
          </a:p>
          <a:p>
            <a:pPr marL="514350" lvl="0" indent="-514350">
              <a:buClr>
                <a:srgbClr val="008774"/>
              </a:buClr>
              <a:buFont typeface="+mj-lt"/>
              <a:buAutoNum type="arabicPeriod"/>
            </a:pPr>
            <a:r>
              <a:rPr lang="en-US" sz="2800" dirty="0" smtClean="0">
                <a:sym typeface="Arial"/>
              </a:rPr>
              <a:t>Why?</a:t>
            </a:r>
          </a:p>
          <a:p>
            <a:pPr marL="514350" lvl="0" indent="-514350">
              <a:buClr>
                <a:srgbClr val="008774"/>
              </a:buClr>
              <a:buFont typeface="+mj-lt"/>
              <a:buAutoNum type="arabicPeriod"/>
            </a:pPr>
            <a:r>
              <a:rPr lang="en-US" sz="2800" dirty="0" smtClean="0">
                <a:sym typeface="Arial"/>
              </a:rPr>
              <a:t>What?</a:t>
            </a:r>
          </a:p>
          <a:p>
            <a:pPr marL="514350" lvl="0" indent="-514350">
              <a:buClr>
                <a:srgbClr val="008774"/>
              </a:buClr>
              <a:buFont typeface="+mj-lt"/>
              <a:buAutoNum type="arabicPeriod"/>
            </a:pPr>
            <a:r>
              <a:rPr lang="en-US" sz="2800" dirty="0" smtClean="0">
                <a:sym typeface="Arial"/>
              </a:rPr>
              <a:t>How?</a:t>
            </a:r>
            <a:endParaRPr lang="en-US" sz="2800" dirty="0">
              <a:sym typeface="Arial"/>
            </a:endParaRPr>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8" y="690924"/>
            <a:ext cx="5283046" cy="390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06704" y="1075528"/>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a:t>
            </a:r>
            <a:r>
              <a:rPr lang="en-US" sz="1600" dirty="0" err="1" smtClean="0"/>
              <a:t>microservice</a:t>
            </a:r>
            <a:r>
              <a:rPr lang="en-US" sz="1600" dirty="0" smtClean="0"/>
              <a:t>.”</a:t>
            </a:r>
            <a:endParaRPr lang="en-US" sz="1600" dirty="0"/>
          </a:p>
        </p:txBody>
      </p:sp>
      <p:sp>
        <p:nvSpPr>
          <p:cNvPr id="7" name="TextBox 6"/>
          <p:cNvSpPr txBox="1"/>
          <p:nvPr/>
        </p:nvSpPr>
        <p:spPr>
          <a:xfrm>
            <a:off x="4918364" y="3684075"/>
            <a:ext cx="3452091"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r>
              <a:rPr lang="en-US" b="1" i="1" dirty="0" smtClean="0"/>
              <a:t>Cloud Native platforms provide the outer architecture</a:t>
            </a:r>
            <a:endParaRPr lang="en-US" b="1" i="1" dirty="0"/>
          </a:p>
        </p:txBody>
      </p:sp>
      <p:sp>
        <p:nvSpPr>
          <p:cNvPr id="9" name="Title 3"/>
          <p:cNvSpPr>
            <a:spLocks noGrp="1"/>
          </p:cNvSpPr>
          <p:nvPr>
            <p:ph type="title"/>
          </p:nvPr>
        </p:nvSpPr>
        <p:spPr>
          <a:xfrm>
            <a:off x="113722" y="149918"/>
            <a:ext cx="9030278" cy="474445"/>
          </a:xfrm>
        </p:spPr>
        <p:txBody>
          <a:bodyPr/>
          <a:lstStyle/>
          <a:p>
            <a:pPr lvl="0" algn="l"/>
            <a:r>
              <a:rPr lang="en-US" sz="2800" dirty="0" smtClean="0">
                <a:solidFill>
                  <a:srgbClr val="1C7B70"/>
                </a:solidFill>
              </a:rPr>
              <a:t>The Role of Cloud Native Platforms in </a:t>
            </a:r>
            <a:r>
              <a:rPr lang="en-US" sz="2800" dirty="0" err="1" smtClean="0">
                <a:solidFill>
                  <a:srgbClr val="1C7B70"/>
                </a:solidFill>
              </a:rPr>
              <a:t>Microservices</a:t>
            </a:r>
            <a:endParaRPr lang="en-US" sz="2800" dirty="0">
              <a:solidFill>
                <a:srgbClr val="1C7B70"/>
              </a:solidFill>
            </a:endParaRPr>
          </a:p>
        </p:txBody>
      </p:sp>
    </p:spTree>
    <p:extLst>
      <p:ext uri="{BB962C8B-B14F-4D97-AF65-F5344CB8AC3E}">
        <p14:creationId xmlns:p14="http://schemas.microsoft.com/office/powerpoint/2010/main" val="3998778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p:nvPr/>
        </p:nvSpPr>
        <p:spPr>
          <a:xfrm>
            <a:off x="5101567" y="1714837"/>
            <a:ext cx="1482293"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a:solidFill>
                  <a:schemeClr val="accent1"/>
                </a:solidFill>
                <a:latin typeface="Helvetica Neue"/>
                <a:ea typeface="Helvetica Neue"/>
                <a:cs typeface="Helvetica Neue"/>
                <a:sym typeface="Helvetica Neue"/>
              </a:rPr>
              <a:t>1. Design</a:t>
            </a:r>
          </a:p>
        </p:txBody>
      </p:sp>
      <p:sp>
        <p:nvSpPr>
          <p:cNvPr id="342" name="Shape 342"/>
          <p:cNvSpPr/>
          <p:nvPr/>
        </p:nvSpPr>
        <p:spPr>
          <a:xfrm>
            <a:off x="3786782" y="1950032"/>
            <a:ext cx="1498895" cy="1458109"/>
          </a:xfrm>
          <a:prstGeom prst="donut">
            <a:avLst>
              <a:gd name="adj" fmla="val 3199"/>
            </a:avLst>
          </a:prstGeom>
          <a:solidFill>
            <a:schemeClr val="accent1"/>
          </a:solidFill>
          <a:ln w="57150" cmpd="sng">
            <a:solidFill>
              <a:schemeClr val="accent1"/>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43" name="Shape 343"/>
          <p:cNvSpPr/>
          <p:nvPr/>
        </p:nvSpPr>
        <p:spPr>
          <a:xfrm>
            <a:off x="2279593" y="475080"/>
            <a:ext cx="4541823" cy="4342091"/>
          </a:xfrm>
          <a:prstGeom prst="donut">
            <a:avLst>
              <a:gd name="adj" fmla="val 1062"/>
            </a:avLst>
          </a:prstGeom>
          <a:solidFill>
            <a:schemeClr val="dk1"/>
          </a:solidFill>
          <a:ln w="76200" cmpd="sng">
            <a:solidFill>
              <a:schemeClr val="tx1"/>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44" name="Shape 344"/>
          <p:cNvSpPr txBox="1"/>
          <p:nvPr/>
        </p:nvSpPr>
        <p:spPr>
          <a:xfrm>
            <a:off x="5151182" y="2943828"/>
            <a:ext cx="1422822"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a:solidFill>
                  <a:schemeClr val="accent1"/>
                </a:solidFill>
                <a:latin typeface="Helvetica Neue"/>
                <a:ea typeface="Helvetica Neue"/>
                <a:cs typeface="Helvetica Neue"/>
                <a:sym typeface="Helvetica Neue"/>
              </a:rPr>
              <a:t>2. Build</a:t>
            </a:r>
          </a:p>
        </p:txBody>
      </p:sp>
      <p:sp>
        <p:nvSpPr>
          <p:cNvPr id="345" name="Shape 345"/>
          <p:cNvSpPr txBox="1"/>
          <p:nvPr/>
        </p:nvSpPr>
        <p:spPr>
          <a:xfrm>
            <a:off x="3597637" y="3710028"/>
            <a:ext cx="1919297"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1"/>
                </a:solidFill>
                <a:latin typeface="Helvetica Neue"/>
                <a:ea typeface="Helvetica Neue"/>
                <a:cs typeface="Helvetica Neue"/>
                <a:sym typeface="Helvetica Neue"/>
              </a:rPr>
              <a:t>3. Configure</a:t>
            </a:r>
          </a:p>
        </p:txBody>
      </p:sp>
      <p:sp>
        <p:nvSpPr>
          <p:cNvPr id="346" name="Shape 346"/>
          <p:cNvSpPr txBox="1"/>
          <p:nvPr/>
        </p:nvSpPr>
        <p:spPr>
          <a:xfrm>
            <a:off x="2480697" y="2943828"/>
            <a:ext cx="150751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1"/>
                </a:solidFill>
                <a:latin typeface="Helvetica Neue"/>
                <a:ea typeface="Helvetica Neue"/>
                <a:cs typeface="Helvetica Neue"/>
                <a:sym typeface="Helvetica Neue"/>
              </a:rPr>
              <a:t>5. Deploy</a:t>
            </a:r>
          </a:p>
        </p:txBody>
      </p:sp>
      <p:sp>
        <p:nvSpPr>
          <p:cNvPr id="347" name="Shape 347"/>
          <p:cNvSpPr txBox="1"/>
          <p:nvPr/>
        </p:nvSpPr>
        <p:spPr>
          <a:xfrm>
            <a:off x="2650099" y="1714837"/>
            <a:ext cx="1188899"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1"/>
                </a:solidFill>
                <a:latin typeface="Helvetica Neue"/>
                <a:ea typeface="Helvetica Neue"/>
                <a:cs typeface="Helvetica Neue"/>
                <a:sym typeface="Helvetica Neue"/>
              </a:rPr>
              <a:t>6. Run</a:t>
            </a:r>
          </a:p>
        </p:txBody>
      </p:sp>
      <p:sp>
        <p:nvSpPr>
          <p:cNvPr id="348" name="Shape 348"/>
          <p:cNvSpPr txBox="1"/>
          <p:nvPr/>
        </p:nvSpPr>
        <p:spPr>
          <a:xfrm>
            <a:off x="6641110" y="981162"/>
            <a:ext cx="1998000"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dk1"/>
                </a:solidFill>
                <a:latin typeface="Helvetica Neue"/>
                <a:ea typeface="Helvetica Neue"/>
                <a:cs typeface="Helvetica Neue"/>
                <a:sym typeface="Helvetica Neue"/>
              </a:rPr>
              <a:t>1. Provision</a:t>
            </a:r>
          </a:p>
        </p:txBody>
      </p:sp>
      <p:sp>
        <p:nvSpPr>
          <p:cNvPr id="349" name="Shape 349"/>
          <p:cNvSpPr txBox="1"/>
          <p:nvPr/>
        </p:nvSpPr>
        <p:spPr>
          <a:xfrm>
            <a:off x="7113339" y="1965149"/>
            <a:ext cx="1833501"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dk1"/>
                </a:solidFill>
                <a:latin typeface="Helvetica Neue"/>
                <a:ea typeface="Helvetica Neue"/>
                <a:cs typeface="Helvetica Neue"/>
                <a:sym typeface="Helvetica Neue"/>
              </a:rPr>
              <a:t>2. Authorize</a:t>
            </a:r>
          </a:p>
        </p:txBody>
      </p:sp>
      <p:sp>
        <p:nvSpPr>
          <p:cNvPr id="350" name="Shape 350"/>
          <p:cNvSpPr txBox="1"/>
          <p:nvPr/>
        </p:nvSpPr>
        <p:spPr>
          <a:xfrm>
            <a:off x="6928775" y="2949281"/>
            <a:ext cx="188122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a:solidFill>
                  <a:schemeClr val="dk1"/>
                </a:solidFill>
                <a:latin typeface="Helvetica Neue"/>
                <a:ea typeface="Helvetica Neue"/>
                <a:cs typeface="Helvetica Neue"/>
                <a:sym typeface="Helvetica Neue"/>
              </a:rPr>
              <a:t>3. Integrate</a:t>
            </a:r>
          </a:p>
        </p:txBody>
      </p:sp>
      <p:sp>
        <p:nvSpPr>
          <p:cNvPr id="351" name="Shape 351"/>
          <p:cNvSpPr txBox="1"/>
          <p:nvPr/>
        </p:nvSpPr>
        <p:spPr>
          <a:xfrm>
            <a:off x="6365269" y="3933414"/>
            <a:ext cx="179376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dk1"/>
                </a:solidFill>
                <a:latin typeface="Helvetica Neue"/>
                <a:ea typeface="Helvetica Neue"/>
                <a:cs typeface="Helvetica Neue"/>
                <a:sym typeface="Helvetica Neue"/>
              </a:rPr>
              <a:t>4. Monitor</a:t>
            </a:r>
          </a:p>
        </p:txBody>
      </p:sp>
      <p:sp>
        <p:nvSpPr>
          <p:cNvPr id="352" name="Shape 352"/>
          <p:cNvSpPr txBox="1"/>
          <p:nvPr/>
        </p:nvSpPr>
        <p:spPr>
          <a:xfrm>
            <a:off x="1239200" y="3933414"/>
            <a:ext cx="14943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a:solidFill>
                  <a:schemeClr val="dk1"/>
                </a:solidFill>
                <a:latin typeface="Helvetica Neue"/>
                <a:ea typeface="Helvetica Neue"/>
                <a:cs typeface="Helvetica Neue"/>
                <a:sym typeface="Helvetica Neue"/>
              </a:rPr>
              <a:t>4. Audit</a:t>
            </a:r>
          </a:p>
        </p:txBody>
      </p:sp>
      <p:sp>
        <p:nvSpPr>
          <p:cNvPr id="353" name="Shape 353"/>
          <p:cNvSpPr txBox="1"/>
          <p:nvPr/>
        </p:nvSpPr>
        <p:spPr>
          <a:xfrm>
            <a:off x="778951" y="2949330"/>
            <a:ext cx="13419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dk1"/>
                </a:solidFill>
                <a:latin typeface="Helvetica Neue"/>
                <a:ea typeface="Helvetica Neue"/>
                <a:cs typeface="Helvetica Neue"/>
                <a:sym typeface="Helvetica Neue"/>
              </a:rPr>
              <a:t>5. Scale</a:t>
            </a:r>
          </a:p>
        </p:txBody>
      </p:sp>
      <p:sp>
        <p:nvSpPr>
          <p:cNvPr id="354" name="Shape 354"/>
          <p:cNvSpPr txBox="1"/>
          <p:nvPr/>
        </p:nvSpPr>
        <p:spPr>
          <a:xfrm>
            <a:off x="388790" y="1965246"/>
            <a:ext cx="1691745"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a:solidFill>
                  <a:schemeClr val="dk1"/>
                </a:solidFill>
                <a:latin typeface="Helvetica Neue"/>
                <a:ea typeface="Helvetica Neue"/>
                <a:cs typeface="Helvetica Neue"/>
                <a:sym typeface="Helvetica Neue"/>
              </a:rPr>
              <a:t>6. Recover</a:t>
            </a:r>
          </a:p>
        </p:txBody>
      </p:sp>
      <p:sp>
        <p:nvSpPr>
          <p:cNvPr id="355" name="Shape 355"/>
          <p:cNvSpPr txBox="1"/>
          <p:nvPr/>
        </p:nvSpPr>
        <p:spPr>
          <a:xfrm>
            <a:off x="665877" y="981162"/>
            <a:ext cx="178447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dk1"/>
                </a:solidFill>
                <a:latin typeface="Helvetica Neue"/>
                <a:ea typeface="Helvetica Neue"/>
                <a:cs typeface="Helvetica Neue"/>
                <a:sym typeface="Helvetica Neue"/>
              </a:rPr>
              <a:t>7. Upgrade</a:t>
            </a:r>
          </a:p>
        </p:txBody>
      </p:sp>
      <p:sp>
        <p:nvSpPr>
          <p:cNvPr id="356" name="Shape 356"/>
          <p:cNvSpPr/>
          <p:nvPr/>
        </p:nvSpPr>
        <p:spPr>
          <a:xfrm rot="5400000">
            <a:off x="6667075" y="2552481"/>
            <a:ext cx="252347" cy="289067"/>
          </a:xfrm>
          <a:prstGeom prst="chevron">
            <a:avLst>
              <a:gd name="adj" fmla="val 67722"/>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57" name="Shape 357"/>
          <p:cNvSpPr/>
          <p:nvPr/>
        </p:nvSpPr>
        <p:spPr>
          <a:xfrm rot="10800000">
            <a:off x="4455276" y="3239231"/>
            <a:ext cx="252347" cy="289067"/>
          </a:xfrm>
          <a:prstGeom prst="chevron">
            <a:avLst>
              <a:gd name="adj" fmla="val 67722"/>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58" name="Shape 358"/>
          <p:cNvSpPr/>
          <p:nvPr/>
        </p:nvSpPr>
        <p:spPr>
          <a:xfrm rot="-5400000">
            <a:off x="2179639" y="2552480"/>
            <a:ext cx="252347" cy="289067"/>
          </a:xfrm>
          <a:prstGeom prst="chevron">
            <a:avLst>
              <a:gd name="adj" fmla="val 67722"/>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59" name="Shape 359"/>
          <p:cNvSpPr/>
          <p:nvPr/>
        </p:nvSpPr>
        <p:spPr>
          <a:xfrm>
            <a:off x="4465051" y="360771"/>
            <a:ext cx="252347" cy="289067"/>
          </a:xfrm>
          <a:prstGeom prst="chevron">
            <a:avLst>
              <a:gd name="adj" fmla="val 67722"/>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60" name="Shape 360"/>
          <p:cNvSpPr/>
          <p:nvPr/>
        </p:nvSpPr>
        <p:spPr>
          <a:xfrm rot="5400000">
            <a:off x="5132188" y="2552481"/>
            <a:ext cx="252347" cy="289067"/>
          </a:xfrm>
          <a:prstGeom prst="chevron">
            <a:avLst>
              <a:gd name="adj" fmla="val 67722"/>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1" name="Shape 361"/>
          <p:cNvSpPr/>
          <p:nvPr/>
        </p:nvSpPr>
        <p:spPr>
          <a:xfrm rot="10800000">
            <a:off x="4464220" y="4642140"/>
            <a:ext cx="252347" cy="289067"/>
          </a:xfrm>
          <a:prstGeom prst="chevron">
            <a:avLst>
              <a:gd name="adj" fmla="val 67722"/>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62" name="Shape 362"/>
          <p:cNvSpPr/>
          <p:nvPr/>
        </p:nvSpPr>
        <p:spPr>
          <a:xfrm rot="-5400000">
            <a:off x="3697092" y="2506937"/>
            <a:ext cx="252347" cy="289067"/>
          </a:xfrm>
          <a:prstGeom prst="chevron">
            <a:avLst>
              <a:gd name="adj" fmla="val 67722"/>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3" name="Shape 363"/>
          <p:cNvSpPr/>
          <p:nvPr/>
        </p:nvSpPr>
        <p:spPr>
          <a:xfrm>
            <a:off x="4421058" y="1833917"/>
            <a:ext cx="252347" cy="289067"/>
          </a:xfrm>
          <a:prstGeom prst="chevron">
            <a:avLst>
              <a:gd name="adj" fmla="val 67722"/>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4" name="Shape 364"/>
          <p:cNvSpPr txBox="1"/>
          <p:nvPr/>
        </p:nvSpPr>
        <p:spPr>
          <a:xfrm>
            <a:off x="3314285" y="939333"/>
            <a:ext cx="2481723" cy="496246"/>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3600" b="1" i="0" u="none" strike="noStrike" cap="none" baseline="0" dirty="0" err="1">
                <a:solidFill>
                  <a:schemeClr val="accent1"/>
                </a:solidFill>
                <a:latin typeface="Helvetica Neue"/>
                <a:ea typeface="Helvetica Neue"/>
                <a:cs typeface="Helvetica Neue"/>
                <a:sym typeface="Helvetica Neue"/>
              </a:rPr>
              <a:t>Dev</a:t>
            </a:r>
            <a:r>
              <a:rPr lang="en-US" sz="3600" b="1" i="0" u="none" strike="noStrike" cap="none" baseline="0" dirty="0">
                <a:solidFill>
                  <a:schemeClr val="accent1"/>
                </a:solidFill>
                <a:latin typeface="Helvetica Neue"/>
                <a:ea typeface="Helvetica Neue"/>
                <a:cs typeface="Helvetica Neue"/>
                <a:sym typeface="Helvetica Neue"/>
              </a:rPr>
              <a:t> Loop</a:t>
            </a:r>
          </a:p>
        </p:txBody>
      </p:sp>
      <p:sp>
        <p:nvSpPr>
          <p:cNvPr id="366" name="Shape 366"/>
          <p:cNvSpPr/>
          <p:nvPr/>
        </p:nvSpPr>
        <p:spPr>
          <a:xfrm>
            <a:off x="4093557" y="2315871"/>
            <a:ext cx="87716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0" u="none" strike="noStrike" cap="none" baseline="0" dirty="0">
                <a:solidFill>
                  <a:srgbClr val="008000"/>
                </a:solidFill>
                <a:latin typeface="Helvetica Neue"/>
                <a:ea typeface="Helvetica Neue"/>
                <a:cs typeface="Helvetica Neue"/>
                <a:sym typeface="Helvetica Neue"/>
              </a:rPr>
              <a:t>Biz</a:t>
            </a:r>
          </a:p>
        </p:txBody>
      </p:sp>
      <p:sp>
        <p:nvSpPr>
          <p:cNvPr id="2" name="Title 1"/>
          <p:cNvSpPr>
            <a:spLocks noGrp="1"/>
          </p:cNvSpPr>
          <p:nvPr>
            <p:ph type="title"/>
          </p:nvPr>
        </p:nvSpPr>
        <p:spPr>
          <a:xfrm>
            <a:off x="355770" y="193413"/>
            <a:ext cx="8796928" cy="474445"/>
          </a:xfrm>
        </p:spPr>
        <p:txBody>
          <a:bodyPr/>
          <a:lstStyle/>
          <a:p>
            <a:pPr lvl="0"/>
            <a:r>
              <a:rPr lang="en-US" sz="3600" dirty="0" smtClean="0">
                <a:solidFill>
                  <a:srgbClr val="000000"/>
                </a:solidFill>
              </a:rPr>
              <a:t>Ops Loop</a:t>
            </a:r>
            <a:endParaRPr lang="en-US" sz="3600" dirty="0">
              <a:solidFill>
                <a:srgbClr val="000000"/>
              </a:solidFill>
            </a:endParaRPr>
          </a:p>
        </p:txBody>
      </p:sp>
    </p:spTree>
    <p:extLst>
      <p:ext uri="{BB962C8B-B14F-4D97-AF65-F5344CB8AC3E}">
        <p14:creationId xmlns:p14="http://schemas.microsoft.com/office/powerpoint/2010/main" val="311501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12" name="Picture 11" descr="Copy of Pivotal_TealOn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61727" y="3073658"/>
            <a:ext cx="3867150" cy="1600200"/>
          </a:xfrm>
          <a:prstGeom prst="rect">
            <a:avLst/>
          </a:prstGeom>
        </p:spPr>
      </p:pic>
      <p:sp>
        <p:nvSpPr>
          <p:cNvPr id="83" name="Shape 83"/>
          <p:cNvSpPr/>
          <p:nvPr/>
        </p:nvSpPr>
        <p:spPr>
          <a:xfrm>
            <a:off x="660538" y="4218279"/>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Distributed </a:t>
            </a:r>
            <a:r>
              <a:rPr lang="en-US" sz="800" b="1" i="0" u="none" strike="noStrike" cap="none" baseline="0" dirty="0">
                <a:ea typeface="Arial"/>
                <a:cs typeface="Arial"/>
                <a:sym typeface="Arial"/>
              </a:rPr>
              <a:t>revision control and source code management. Collaborative software </a:t>
            </a:r>
            <a:r>
              <a:rPr lang="en-US" sz="800" b="1" i="0" u="none" strike="noStrike" cap="none" baseline="0" dirty="0" smtClean="0">
                <a:ea typeface="Arial"/>
                <a:cs typeface="Arial"/>
                <a:sym typeface="Arial"/>
              </a:rPr>
              <a:t>development.</a:t>
            </a:r>
            <a:endParaRPr lang="en-US" sz="800" b="1" i="0" u="none" strike="noStrike" cap="none" baseline="0" dirty="0">
              <a:ea typeface="Arial"/>
              <a:cs typeface="Arial"/>
              <a:sym typeface="Arial"/>
            </a:endParaRPr>
          </a:p>
        </p:txBody>
      </p:sp>
      <p:sp>
        <p:nvSpPr>
          <p:cNvPr id="84" name="Shape 84"/>
          <p:cNvSpPr/>
          <p:nvPr/>
        </p:nvSpPr>
        <p:spPr>
          <a:xfrm>
            <a:off x="1996355" y="4218279"/>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Build, test and deploy software </a:t>
            </a:r>
            <a:r>
              <a:rPr lang="en-US" sz="800" b="1" i="0" u="none" strike="noStrike" cap="none" baseline="0" dirty="0">
                <a:ea typeface="Arial"/>
                <a:cs typeface="Arial"/>
                <a:sym typeface="Arial"/>
              </a:rPr>
              <a:t>projects continuously and incrementally. </a:t>
            </a:r>
            <a:r>
              <a:rPr lang="en-US" sz="800" b="1" i="0" u="none" strike="noStrike" cap="none" baseline="0" dirty="0" smtClean="0">
                <a:ea typeface="Arial"/>
                <a:cs typeface="Arial"/>
                <a:sym typeface="Arial"/>
              </a:rPr>
              <a:t>Thousands</a:t>
            </a:r>
            <a:r>
              <a:rPr lang="en-US" sz="800" b="1" i="0" u="none" strike="noStrike" cap="none" dirty="0" smtClean="0">
                <a:ea typeface="Arial"/>
                <a:cs typeface="Arial"/>
                <a:sym typeface="Arial"/>
              </a:rPr>
              <a:t> </a:t>
            </a:r>
            <a:r>
              <a:rPr lang="en-US" sz="800" b="1" i="0" u="none" strike="noStrike" cap="none" baseline="0" dirty="0" smtClean="0">
                <a:ea typeface="Arial"/>
                <a:cs typeface="Arial"/>
                <a:sym typeface="Arial"/>
              </a:rPr>
              <a:t>of </a:t>
            </a:r>
            <a:r>
              <a:rPr lang="en-US" sz="800" b="1" i="0" u="none" strike="noStrike" cap="none" baseline="0" dirty="0">
                <a:ea typeface="Arial"/>
                <a:cs typeface="Arial"/>
                <a:sym typeface="Arial"/>
              </a:rPr>
              <a:t>compatible </a:t>
            </a:r>
            <a:r>
              <a:rPr lang="en-US" sz="800" b="1" i="0" u="none" strike="noStrike" cap="none" baseline="0" dirty="0" smtClean="0">
                <a:ea typeface="Arial"/>
                <a:cs typeface="Arial"/>
                <a:sym typeface="Arial"/>
              </a:rPr>
              <a:t>plugins.</a:t>
            </a:r>
            <a:endParaRPr lang="en-US" sz="800" b="1" i="0" u="none" strike="noStrike" cap="none" baseline="0" dirty="0">
              <a:ea typeface="Arial"/>
              <a:cs typeface="Arial"/>
              <a:sym typeface="Arial"/>
            </a:endParaRPr>
          </a:p>
        </p:txBody>
      </p:sp>
      <p:sp>
        <p:nvSpPr>
          <p:cNvPr id="85" name="Shape 85"/>
          <p:cNvSpPr/>
          <p:nvPr/>
        </p:nvSpPr>
        <p:spPr>
          <a:xfrm>
            <a:off x="3369832" y="4212620"/>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Share </a:t>
            </a:r>
            <a:r>
              <a:rPr lang="en-US" sz="800" b="1" i="0" u="none" strike="noStrike" cap="none" baseline="0" dirty="0">
                <a:ea typeface="Arial"/>
                <a:cs typeface="Arial"/>
                <a:sym typeface="Arial"/>
              </a:rPr>
              <a:t>binaries and manage distributions. </a:t>
            </a:r>
            <a:r>
              <a:rPr lang="en-US" sz="800" b="1" i="0" u="none" strike="noStrike" cap="none" baseline="0" dirty="0" smtClean="0">
                <a:ea typeface="Arial"/>
                <a:cs typeface="Arial"/>
                <a:sym typeface="Arial"/>
              </a:rPr>
              <a:t>Manage </a:t>
            </a:r>
            <a:r>
              <a:rPr lang="en-US" sz="800" b="1" i="0" u="none" strike="noStrike" cap="none" baseline="0" dirty="0">
                <a:ea typeface="Arial"/>
                <a:cs typeface="Arial"/>
                <a:sym typeface="Arial"/>
              </a:rPr>
              <a:t>artifact lifecycle. </a:t>
            </a:r>
          </a:p>
        </p:txBody>
      </p:sp>
      <p:sp>
        <p:nvSpPr>
          <p:cNvPr id="86" name="Shape 86"/>
          <p:cNvSpPr/>
          <p:nvPr/>
        </p:nvSpPr>
        <p:spPr>
          <a:xfrm>
            <a:off x="4746277" y="4202828"/>
            <a:ext cx="3929528"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ea typeface="Arial"/>
                <a:cs typeface="Arial"/>
                <a:sym typeface="Arial"/>
              </a:rPr>
              <a:t>Develop, </a:t>
            </a:r>
            <a:r>
              <a:rPr lang="en-US" sz="800" b="1" i="0" u="none" strike="noStrike" cap="none" baseline="0" dirty="0" smtClean="0">
                <a:ea typeface="Arial"/>
                <a:cs typeface="Arial"/>
                <a:sym typeface="Arial"/>
              </a:rPr>
              <a:t>Test</a:t>
            </a:r>
            <a:r>
              <a:rPr lang="en-US" sz="800" b="1" i="0" u="none" strike="noStrike" cap="none" baseline="0" dirty="0">
                <a:ea typeface="Arial"/>
                <a:cs typeface="Arial"/>
                <a:sym typeface="Arial"/>
              </a:rPr>
              <a:t>, QA and </a:t>
            </a:r>
            <a:r>
              <a:rPr lang="en-US" sz="800" b="1" i="0" u="none" strike="noStrike" cap="none" baseline="0" dirty="0" smtClean="0">
                <a:ea typeface="Arial"/>
                <a:cs typeface="Arial"/>
                <a:sym typeface="Arial"/>
              </a:rPr>
              <a:t>Production </a:t>
            </a:r>
            <a:r>
              <a:rPr lang="en-US" sz="800" b="1" i="0" u="none" strike="noStrike" cap="none" baseline="0" dirty="0">
                <a:ea typeface="Arial"/>
                <a:cs typeface="Arial"/>
                <a:sym typeface="Arial"/>
              </a:rPr>
              <a:t>on the same platform. </a:t>
            </a:r>
            <a:endParaRPr lang="en-US" sz="800" b="1" i="0" u="none" strike="noStrike" cap="none" baseline="0" dirty="0" smtClean="0">
              <a:ea typeface="Arial"/>
              <a:cs typeface="Arial"/>
              <a:sym typeface="Arial"/>
            </a:endParaRPr>
          </a:p>
          <a:p>
            <a:pPr marL="0" marR="0" lvl="0" indent="0" algn="ctr" rtl="0">
              <a:spcBef>
                <a:spcPts val="0"/>
              </a:spcBef>
              <a:buSzPct val="25000"/>
              <a:buNone/>
            </a:pPr>
            <a:r>
              <a:rPr lang="en-US" sz="800" b="1" i="0" u="none" strike="noStrike" cap="none" baseline="0" dirty="0" smtClean="0">
                <a:ea typeface="Arial"/>
                <a:cs typeface="Arial"/>
                <a:sym typeface="Arial"/>
              </a:rPr>
              <a:t>Horizontal scaling, high availability, security, logging, update</a:t>
            </a:r>
            <a:r>
              <a:rPr lang="en-US" sz="800" b="1" i="0" u="none" strike="noStrike" cap="none" dirty="0" smtClean="0">
                <a:ea typeface="Arial"/>
                <a:cs typeface="Arial"/>
                <a:sym typeface="Arial"/>
              </a:rPr>
              <a:t> </a:t>
            </a:r>
            <a:r>
              <a:rPr lang="en-US" sz="800" b="1" dirty="0" smtClean="0">
                <a:ea typeface="Arial"/>
                <a:cs typeface="Arial"/>
                <a:sym typeface="Arial"/>
              </a:rPr>
              <a:t>management and other </a:t>
            </a:r>
            <a:r>
              <a:rPr lang="en-US" sz="800" b="1" i="0" u="none" strike="noStrike" cap="none" baseline="0" dirty="0" smtClean="0">
                <a:ea typeface="Arial"/>
                <a:cs typeface="Arial"/>
                <a:sym typeface="Arial"/>
              </a:rPr>
              <a:t>operational </a:t>
            </a:r>
            <a:r>
              <a:rPr lang="en-US" sz="800" b="1" i="0" u="none" strike="noStrike" cap="none" baseline="0" dirty="0">
                <a:ea typeface="Arial"/>
                <a:cs typeface="Arial"/>
                <a:sym typeface="Arial"/>
              </a:rPr>
              <a:t>benefits for every </a:t>
            </a:r>
            <a:r>
              <a:rPr lang="en-US" sz="800" b="1" i="0" u="none" strike="noStrike" cap="none" baseline="0" dirty="0" smtClean="0">
                <a:ea typeface="Arial"/>
                <a:cs typeface="Arial"/>
                <a:sym typeface="Arial"/>
              </a:rPr>
              <a:t>application. </a:t>
            </a:r>
          </a:p>
          <a:p>
            <a:pPr marL="0" marR="0" lvl="0" indent="0" algn="ctr" rtl="0">
              <a:spcBef>
                <a:spcPts val="0"/>
              </a:spcBef>
              <a:buSzPct val="25000"/>
              <a:buNone/>
            </a:pPr>
            <a:r>
              <a:rPr lang="en-US" sz="800" b="1" i="0" u="none" strike="noStrike" cap="none" baseline="0" dirty="0" smtClean="0">
                <a:ea typeface="Arial"/>
                <a:cs typeface="Arial"/>
                <a:sym typeface="Arial"/>
              </a:rPr>
              <a:t>Built</a:t>
            </a:r>
            <a:r>
              <a:rPr lang="en-US" sz="800" b="1" i="0" u="none" strike="noStrike" cap="none" baseline="0" dirty="0">
                <a:ea typeface="Arial"/>
                <a:cs typeface="Arial"/>
                <a:sym typeface="Arial"/>
              </a:rPr>
              <a:t>-in </a:t>
            </a:r>
            <a:r>
              <a:rPr lang="en-US" sz="800" b="1" i="0" u="none" strike="noStrike" cap="none" baseline="0" dirty="0" smtClean="0">
                <a:ea typeface="Arial"/>
                <a:cs typeface="Arial"/>
                <a:sym typeface="Arial"/>
              </a:rPr>
              <a:t>ecosystem of </a:t>
            </a:r>
            <a:r>
              <a:rPr lang="en-US" sz="800" b="1" i="0" u="none" strike="noStrike" cap="none" baseline="0" dirty="0">
                <a:ea typeface="Arial"/>
                <a:cs typeface="Arial"/>
                <a:sym typeface="Arial"/>
              </a:rPr>
              <a:t>services. </a:t>
            </a:r>
            <a:endParaRPr lang="en-US" sz="800" b="1" i="0" u="none" strike="noStrike" cap="none" baseline="0" dirty="0" smtClean="0">
              <a:ea typeface="Arial"/>
              <a:cs typeface="Arial"/>
              <a:sym typeface="Arial"/>
            </a:endParaRPr>
          </a:p>
          <a:p>
            <a:pPr marL="0" marR="0" lvl="0" indent="0" algn="ctr" rtl="0">
              <a:spcBef>
                <a:spcPts val="0"/>
              </a:spcBef>
              <a:buSzPct val="25000"/>
              <a:buNone/>
            </a:pPr>
            <a:r>
              <a:rPr lang="en-US" sz="800" b="1" i="0" u="none" strike="noStrike" cap="none" baseline="0" dirty="0" smtClean="0">
                <a:ea typeface="Arial"/>
                <a:cs typeface="Arial"/>
                <a:sym typeface="Arial"/>
              </a:rPr>
              <a:t>Deploy</a:t>
            </a:r>
            <a:r>
              <a:rPr lang="en-US" sz="800" b="1" i="0" u="none" strike="noStrike" cap="none" baseline="0" dirty="0">
                <a:ea typeface="Arial"/>
                <a:cs typeface="Arial"/>
                <a:sym typeface="Arial"/>
              </a:rPr>
              <a:t>, operate and scale on </a:t>
            </a:r>
            <a:r>
              <a:rPr lang="en-US" sz="800" b="1" i="0" u="none" strike="noStrike" cap="none" baseline="0" dirty="0" smtClean="0">
                <a:ea typeface="Arial"/>
                <a:cs typeface="Arial"/>
                <a:sym typeface="Arial"/>
              </a:rPr>
              <a:t>IAAS of choice.</a:t>
            </a:r>
          </a:p>
          <a:p>
            <a:pPr algn="ctr">
              <a:buSzPct val="25000"/>
            </a:pPr>
            <a:r>
              <a:rPr lang="en-US" sz="800" b="1" dirty="0" smtClean="0">
                <a:ea typeface="Arial"/>
                <a:cs typeface="Arial"/>
                <a:sym typeface="Arial"/>
              </a:rPr>
              <a:t>Simple</a:t>
            </a:r>
            <a:r>
              <a:rPr lang="en-US" sz="800" b="1" dirty="0">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ea typeface="Arial"/>
              <a:cs typeface="Arial"/>
              <a:sym typeface="Arial"/>
            </a:endParaRPr>
          </a:p>
        </p:txBody>
      </p:sp>
      <p:sp>
        <p:nvSpPr>
          <p:cNvPr id="87" name="Shape 87"/>
          <p:cNvSpPr/>
          <p:nvPr/>
        </p:nvSpPr>
        <p:spPr>
          <a:xfrm>
            <a:off x="633844" y="216059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699213" y="216358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764583" y="216358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829951" y="216358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153422" y="2810536"/>
            <a:ext cx="8578542" cy="1400336"/>
            <a:chOff x="87342" y="2286009"/>
            <a:chExt cx="8578542" cy="1400336"/>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pic>
          <p:nvPicPr>
            <p:cNvPr id="101" name="Shape 10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498096" y="3500745"/>
              <a:ext cx="984250" cy="185600"/>
            </a:xfrm>
            <a:prstGeom prst="rect">
              <a:avLst/>
            </a:prstGeom>
            <a:noFill/>
            <a:ln>
              <a:noFill/>
            </a:ln>
          </p:spPr>
        </p:pic>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dk2"/>
                  </a:solidFill>
                  <a:latin typeface="Arial"/>
                  <a:ea typeface="Arial"/>
                  <a:cs typeface="Arial"/>
                  <a:sym typeface="Arial"/>
                </a:rPr>
                <a:t>Build Pipeline Operations</a:t>
              </a:r>
            </a:p>
          </p:txBody>
        </p:sp>
        <p:sp>
          <p:nvSpPr>
            <p:cNvPr id="103" name="Shape 103"/>
            <p:cNvSpPr txBox="1"/>
            <p:nvPr/>
          </p:nvSpPr>
          <p:spPr>
            <a:xfrm rot="16200000">
              <a:off x="-116463" y="3137958"/>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1F497D"/>
                  </a:solidFill>
                  <a:latin typeface="Arial"/>
                  <a:ea typeface="Arial"/>
                  <a:cs typeface="Arial"/>
                  <a:sym typeface="Arial"/>
                </a:rPr>
                <a:t>Tool Chain</a:t>
              </a:r>
            </a:p>
          </p:txBody>
        </p:sp>
        <p:sp>
          <p:nvSpPr>
            <p:cNvPr id="104" name="Shape 104"/>
            <p:cNvSpPr txBox="1"/>
            <p:nvPr/>
          </p:nvSpPr>
          <p:spPr>
            <a:xfrm>
              <a:off x="788743" y="3492066"/>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000000"/>
                  </a:solidFill>
                  <a:ea typeface="Arial"/>
                  <a:cs typeface="Arial"/>
                  <a:sym typeface="Arial"/>
                </a:rPr>
                <a:t>Gitlab</a:t>
              </a:r>
              <a:endParaRPr lang="en-US" sz="1000" b="1" i="0" u="none" strike="noStrike" cap="none" baseline="0" dirty="0">
                <a:solidFill>
                  <a:srgbClr val="000000"/>
                </a:solidFill>
                <a:ea typeface="Arial"/>
                <a:cs typeface="Arial"/>
                <a:sym typeface="Arial"/>
              </a:endParaRPr>
            </a:p>
          </p:txBody>
        </p:sp>
        <p:sp>
          <p:nvSpPr>
            <p:cNvPr id="105" name="Shape 105"/>
            <p:cNvSpPr txBox="1"/>
            <p:nvPr/>
          </p:nvSpPr>
          <p:spPr>
            <a:xfrm>
              <a:off x="2181261" y="3492066"/>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000000"/>
                  </a:solidFill>
                  <a:ea typeface="Arial"/>
                  <a:cs typeface="Arial"/>
                  <a:sym typeface="Arial"/>
                </a:rPr>
                <a:t>Jenkins</a:t>
              </a:r>
            </a:p>
          </p:txBody>
        </p:sp>
      </p:grpSp>
      <p:pic>
        <p:nvPicPr>
          <p:cNvPr id="110" name="Shape 11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729283" y="3516124"/>
            <a:ext cx="490444" cy="467632"/>
          </a:xfrm>
          <a:prstGeom prst="rect">
            <a:avLst/>
          </a:prstGeom>
          <a:noFill/>
          <a:ln>
            <a:noFill/>
          </a:ln>
        </p:spPr>
      </p:pic>
      <p:pic>
        <p:nvPicPr>
          <p:cNvPr id="5" name="Picture 4" descr="Pivotal-Tracker-Stack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80919" y="905859"/>
            <a:ext cx="1010920" cy="571500"/>
          </a:xfrm>
          <a:prstGeom prst="rect">
            <a:avLst/>
          </a:prstGeom>
        </p:spPr>
      </p:pic>
      <p:sp>
        <p:nvSpPr>
          <p:cNvPr id="40" name="Shape 86"/>
          <p:cNvSpPr/>
          <p:nvPr/>
        </p:nvSpPr>
        <p:spPr>
          <a:xfrm>
            <a:off x="3831674" y="1409908"/>
            <a:ext cx="1688479" cy="2454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smtClean="0">
                <a:ea typeface="Arial"/>
                <a:cs typeface="Arial"/>
                <a:sym typeface="Arial"/>
              </a:rPr>
              <a:t>Agile Project Management</a:t>
            </a:r>
            <a:endParaRPr sz="1000" b="1" i="0" u="none" strike="noStrike" cap="none" baseline="0" dirty="0">
              <a:ea typeface="Arial"/>
              <a:cs typeface="Arial"/>
              <a:sym typeface="Arial"/>
            </a:endParaRPr>
          </a:p>
        </p:txBody>
      </p:sp>
      <p:sp>
        <p:nvSpPr>
          <p:cNvPr id="9" name="Left Brace 8"/>
          <p:cNvSpPr>
            <a:spLocks/>
          </p:cNvSpPr>
          <p:nvPr/>
        </p:nvSpPr>
        <p:spPr>
          <a:xfrm rot="5400000">
            <a:off x="4303290" y="-2273347"/>
            <a:ext cx="746150" cy="8582663"/>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10" name="Picture 9" descr="gitlab-logo-square (1).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6883" y="3445239"/>
            <a:ext cx="640080" cy="640080"/>
          </a:xfrm>
          <a:prstGeom prst="rect">
            <a:avLst/>
          </a:prstGeom>
        </p:spPr>
      </p:pic>
      <p:pic>
        <p:nvPicPr>
          <p:cNvPr id="13" name="Picture 12" descr="CloudBees_official_logo.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29376" y="3524266"/>
            <a:ext cx="1200150" cy="51435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rgbClr val="01786E"/>
                </a:solidFill>
                <a:latin typeface="+mj-lt"/>
                <a:ea typeface="Arial"/>
                <a:cs typeface="Arial"/>
                <a:sym typeface="Arial"/>
              </a:rPr>
              <a:t>Application Lifecycle Management: CI/</a:t>
            </a:r>
            <a:r>
              <a:rPr lang="en-US" sz="3200" b="0" i="0" u="none" strike="noStrike" cap="none" baseline="0" dirty="0" smtClean="0">
                <a:solidFill>
                  <a:srgbClr val="01786E"/>
                </a:solidFill>
                <a:latin typeface="+mj-lt"/>
                <a:ea typeface="Arial"/>
                <a:cs typeface="Arial"/>
                <a:sym typeface="Arial"/>
              </a:rPr>
              <a:t>CD</a:t>
            </a:r>
            <a:endParaRPr lang="en-US" sz="1800" b="0" i="0" u="none" strike="noStrike" cap="none" baseline="0" dirty="0">
              <a:solidFill>
                <a:schemeClr val="tx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spTree>
    <p:extLst>
      <p:ext uri="{BB962C8B-B14F-4D97-AF65-F5344CB8AC3E}">
        <p14:creationId xmlns:p14="http://schemas.microsoft.com/office/powerpoint/2010/main" val="1073913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7"/>
            <a:ext cx="8796928" cy="559852"/>
          </a:xfrm>
        </p:spPr>
        <p:txBody>
          <a:bodyPr/>
          <a:lstStyle/>
          <a:p>
            <a:pPr lvl="0"/>
            <a:r>
              <a:rPr lang="en-US" b="0" dirty="0" smtClean="0">
                <a:sym typeface="Helvetica Neue"/>
              </a:rPr>
              <a:t>Cloud Native Maturity Model</a:t>
            </a:r>
            <a:endParaRPr lang="en-US" b="0" dirty="0">
              <a:sym typeface="Helvetica Neue"/>
            </a:endParaRPr>
          </a:p>
        </p:txBody>
      </p:sp>
      <p:sp>
        <p:nvSpPr>
          <p:cNvPr id="9" name="Shape 637"/>
          <p:cNvSpPr/>
          <p:nvPr/>
        </p:nvSpPr>
        <p:spPr>
          <a:xfrm>
            <a:off x="3527787" y="798356"/>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0" name="Rounded Rectangle 9"/>
          <p:cNvSpPr/>
          <p:nvPr/>
        </p:nvSpPr>
        <p:spPr>
          <a:xfrm>
            <a:off x="1252610" y="757835"/>
            <a:ext cx="2441680" cy="952520"/>
          </a:xfrm>
          <a:prstGeom prst="round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Shape 645"/>
          <p:cNvSpPr/>
          <p:nvPr/>
        </p:nvSpPr>
        <p:spPr>
          <a:xfrm>
            <a:off x="3527787" y="4046689"/>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2"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prstClr val="white"/>
                </a:solidFill>
                <a:latin typeface="Roboto"/>
                <a:ea typeface="Roboto"/>
                <a:cs typeface="Roboto"/>
                <a:sym typeface="Roboto"/>
                <a:rtl val="0"/>
              </a:rPr>
              <a:t>Cloud Native</a:t>
            </a:r>
            <a:endParaRPr lang="en-US" sz="2000" kern="0" dirty="0">
              <a:solidFill>
                <a:prstClr val="white"/>
              </a:solidFill>
              <a:latin typeface="Roboto"/>
              <a:ea typeface="Roboto"/>
              <a:cs typeface="Roboto"/>
              <a:sym typeface="Roboto"/>
              <a:rtl val="0"/>
            </a:endParaRPr>
          </a:p>
        </p:txBody>
      </p:sp>
      <p:sp>
        <p:nvSpPr>
          <p:cNvPr id="13"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API-first design</a:t>
            </a:r>
            <a:endParaRPr lang="en-US" sz="1200" kern="0" dirty="0">
              <a:solidFill>
                <a:srgbClr val="000000"/>
              </a:solidFill>
              <a:latin typeface="Roboto Light"/>
              <a:ea typeface="Roboto"/>
              <a:cs typeface="Roboto Light"/>
              <a:sym typeface="Roboto"/>
              <a:rtl val="0"/>
            </a:endParaRPr>
          </a:p>
        </p:txBody>
      </p:sp>
      <p:sp>
        <p:nvSpPr>
          <p:cNvPr id="14" name="Shape 637"/>
          <p:cNvSpPr/>
          <p:nvPr/>
        </p:nvSpPr>
        <p:spPr>
          <a:xfrm>
            <a:off x="3527787" y="1889147"/>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5" name="Shape 637"/>
          <p:cNvSpPr/>
          <p:nvPr/>
        </p:nvSpPr>
        <p:spPr>
          <a:xfrm>
            <a:off x="3527787" y="2989251"/>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6"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Cloud</a:t>
            </a:r>
            <a:r>
              <a:rPr lang="en-US" sz="1200" kern="0" dirty="0">
                <a:solidFill>
                  <a:srgbClr val="000000"/>
                </a:solidFill>
                <a:latin typeface="Roboto Light"/>
                <a:ea typeface="Roboto"/>
                <a:cs typeface="Roboto Light"/>
                <a:sym typeface="Roboto"/>
                <a:rtl val="0"/>
              </a:rPr>
              <a:t>-agnostic runtime </a:t>
            </a:r>
            <a:r>
              <a:rPr lang="en-US" sz="1200" kern="0" dirty="0" smtClean="0">
                <a:solidFill>
                  <a:srgbClr val="000000"/>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rgbClr val="000000"/>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rgbClr val="000000"/>
                </a:solidFill>
                <a:latin typeface="Roboto Light"/>
                <a:ea typeface="Roboto"/>
                <a:cs typeface="Roboto Light"/>
                <a:sym typeface="Roboto"/>
                <a:rtl val="0"/>
              </a:rPr>
              <a:t>Proactive failure </a:t>
            </a:r>
            <a:r>
              <a:rPr lang="en-US" sz="1200" kern="0" dirty="0" smtClean="0">
                <a:solidFill>
                  <a:srgbClr val="000000"/>
                </a:solidFill>
                <a:latin typeface="Roboto Light"/>
                <a:ea typeface="Roboto"/>
                <a:cs typeface="Roboto Light"/>
                <a:sym typeface="Roboto"/>
                <a:rtl val="0"/>
              </a:rPr>
              <a:t>testing</a:t>
            </a:r>
            <a:endParaRPr lang="en-US" sz="1200" kern="0" dirty="0">
              <a:solidFill>
                <a:srgbClr val="000000"/>
              </a:solidFill>
              <a:latin typeface="Roboto Light"/>
              <a:ea typeface="Roboto"/>
              <a:cs typeface="Roboto Light"/>
              <a:sym typeface="Roboto"/>
              <a:rtl val="0"/>
            </a:endParaRPr>
          </a:p>
        </p:txBody>
      </p:sp>
      <p:sp>
        <p:nvSpPr>
          <p:cNvPr id="17" name="Rounded Rectangle 16"/>
          <p:cNvSpPr/>
          <p:nvPr/>
        </p:nvSpPr>
        <p:spPr>
          <a:xfrm>
            <a:off x="1274389" y="1838684"/>
            <a:ext cx="2441680" cy="952520"/>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rgbClr val="000000"/>
              </a:solidFill>
              <a:latin typeface="Roboto"/>
              <a:ea typeface="Roboto"/>
              <a:cs typeface="Roboto Regular"/>
              <a:sym typeface="Roboto"/>
              <a:rtl val="0"/>
            </a:endParaRPr>
          </a:p>
        </p:txBody>
      </p:sp>
      <p:sp>
        <p:nvSpPr>
          <p:cNvPr id="19"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prstClr val="white"/>
                </a:solidFill>
                <a:latin typeface="Roboto"/>
                <a:ea typeface="Roboto"/>
                <a:cs typeface="Roboto"/>
                <a:sym typeface="Roboto"/>
                <a:rtl val="0"/>
              </a:rPr>
              <a:t>Cloud Resilient</a:t>
            </a:r>
            <a:endParaRPr lang="en-US" sz="2000" kern="0" dirty="0">
              <a:solidFill>
                <a:prstClr val="white"/>
              </a:solidFill>
              <a:latin typeface="Roboto"/>
              <a:ea typeface="Roboto"/>
              <a:cs typeface="Roboto"/>
              <a:sym typeface="Roboto"/>
              <a:rtl val="0"/>
            </a:endParaRPr>
          </a:p>
        </p:txBody>
      </p:sp>
      <p:sp>
        <p:nvSpPr>
          <p:cNvPr id="20" name="Rounded Rectangle 19"/>
          <p:cNvSpPr/>
          <p:nvPr/>
        </p:nvSpPr>
        <p:spPr>
          <a:xfrm>
            <a:off x="1252610" y="2928988"/>
            <a:ext cx="2441680" cy="952520"/>
          </a:xfrm>
          <a:prstGeom prst="round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prstClr val="white"/>
                </a:solidFill>
                <a:latin typeface="Roboto"/>
                <a:ea typeface="Roboto"/>
                <a:cs typeface="Roboto"/>
                <a:sym typeface="Roboto"/>
                <a:rtl val="0"/>
              </a:rPr>
              <a:t>Cloud Friendly</a:t>
            </a:r>
            <a:endParaRPr lang="en-US" sz="2000" kern="0" dirty="0">
              <a:solidFill>
                <a:prstClr val="white"/>
              </a:solidFill>
              <a:latin typeface="Roboto"/>
              <a:ea typeface="Roboto"/>
              <a:cs typeface="Roboto"/>
              <a:sym typeface="Roboto"/>
              <a:rtl val="0"/>
            </a:endParaRPr>
          </a:p>
        </p:txBody>
      </p:sp>
      <p:sp>
        <p:nvSpPr>
          <p:cNvPr id="22" name="Rounded Rectangle 21"/>
          <p:cNvSpPr/>
          <p:nvPr/>
        </p:nvSpPr>
        <p:spPr>
          <a:xfrm>
            <a:off x="1252610" y="4004025"/>
            <a:ext cx="2441680" cy="952520"/>
          </a:xfrm>
          <a:prstGeom prst="round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prstClr val="white"/>
                </a:solidFill>
                <a:latin typeface="Roboto"/>
                <a:ea typeface="Roboto"/>
                <a:cs typeface="Roboto"/>
                <a:sym typeface="Roboto"/>
                <a:rtl val="0"/>
              </a:rPr>
              <a:t>Cloud Ready</a:t>
            </a:r>
            <a:endParaRPr lang="en-US" sz="2000" kern="0" dirty="0">
              <a:solidFill>
                <a:prstClr val="white"/>
              </a:solidFill>
              <a:latin typeface="Roboto"/>
              <a:ea typeface="Roboto"/>
              <a:cs typeface="Roboto"/>
              <a:sym typeface="Roboto"/>
              <a:rtl val="0"/>
            </a:endParaRPr>
          </a:p>
        </p:txBody>
      </p:sp>
      <p:sp>
        <p:nvSpPr>
          <p:cNvPr id="24"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Consumes platform-managed backing services </a:t>
            </a:r>
            <a:endParaRPr lang="en-US" sz="1200" kern="0" dirty="0">
              <a:solidFill>
                <a:srgbClr val="000000"/>
              </a:solidFill>
              <a:latin typeface="Roboto Light"/>
              <a:ea typeface="Roboto"/>
              <a:cs typeface="Roboto Light"/>
              <a:sym typeface="Roboto"/>
              <a:rtl val="0"/>
            </a:endParaRPr>
          </a:p>
        </p:txBody>
      </p:sp>
      <p:sp>
        <p:nvSpPr>
          <p:cNvPr id="25"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rgbClr val="000000"/>
                </a:solidFill>
                <a:latin typeface="Roboto Light"/>
                <a:ea typeface="Roboto"/>
                <a:cs typeface="Roboto Light"/>
                <a:sym typeface="Roboto"/>
                <a:rtl val="0"/>
              </a:rPr>
              <a:t>12 Factor </a:t>
            </a:r>
            <a:r>
              <a:rPr lang="en-US" sz="1200" kern="0" dirty="0" smtClean="0">
                <a:solidFill>
                  <a:srgbClr val="000000"/>
                </a:solidFill>
                <a:latin typeface="Roboto Light"/>
                <a:ea typeface="Roboto"/>
                <a:cs typeface="Roboto Light"/>
                <a:sym typeface="Roboto"/>
                <a:rtl val="0"/>
              </a:rPr>
              <a:t>App methodology</a:t>
            </a:r>
            <a:endParaRPr lang="en-US" sz="1200" kern="0" dirty="0">
              <a:solidFill>
                <a:srgbClr val="000000"/>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rgbClr val="000000"/>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rgbClr val="000000"/>
                </a:solidFill>
                <a:latin typeface="Roboto Light"/>
                <a:ea typeface="Roboto"/>
                <a:cs typeface="Roboto Light"/>
                <a:sym typeface="Roboto"/>
                <a:rtl val="0"/>
              </a:rPr>
              <a:t>Leverages platform for high availability</a:t>
            </a:r>
          </a:p>
        </p:txBody>
      </p:sp>
    </p:spTree>
    <p:extLst>
      <p:ext uri="{BB962C8B-B14F-4D97-AF65-F5344CB8AC3E}">
        <p14:creationId xmlns:p14="http://schemas.microsoft.com/office/powerpoint/2010/main" val="23075963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animBg="1"/>
      <p:bldP spid="15" grpId="0" animBg="1"/>
      <p:bldP spid="16" grpId="0"/>
      <p:bldP spid="17" grpId="0" animBg="1"/>
      <p:bldP spid="19" grpId="0"/>
      <p:bldP spid="20" grpId="0" animBg="1"/>
      <p:bldP spid="21"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pic>
        <p:nvPicPr>
          <p:cNvPr id="3" name="Picture 2"/>
          <p:cNvPicPr>
            <a:picLocks noChangeAspect="1"/>
          </p:cNvPicPr>
          <p:nvPr/>
        </p:nvPicPr>
        <p:blipFill>
          <a:blip r:embed="rId4"/>
          <a:stretch>
            <a:fillRect/>
          </a:stretch>
        </p:blipFill>
        <p:spPr>
          <a:xfrm>
            <a:off x="3988738" y="2285530"/>
            <a:ext cx="947796" cy="947796"/>
          </a:xfrm>
          <a:prstGeom prst="rect">
            <a:avLst/>
          </a:prstGeom>
        </p:spPr>
      </p:pic>
    </p:spTree>
    <p:extLst>
      <p:ext uri="{BB962C8B-B14F-4D97-AF65-F5344CB8AC3E}">
        <p14:creationId xmlns:p14="http://schemas.microsoft.com/office/powerpoint/2010/main" val="4100046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15" name="Title 1"/>
          <p:cNvSpPr txBox="1">
            <a:spLocks/>
          </p:cNvSpPr>
          <p:nvPr/>
        </p:nvSpPr>
        <p:spPr bwMode="gray">
          <a:xfrm>
            <a:off x="2800846" y="1488452"/>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dirty="0" smtClean="0">
                <a:solidFill>
                  <a:srgbClr val="283D49"/>
                </a:solidFill>
                <a:sym typeface="Arial"/>
                <a:rtl val="0"/>
              </a:rPr>
              <a:t>Why</a:t>
            </a:r>
            <a:endParaRPr lang="en-US" sz="9600" dirty="0">
              <a:solidFill>
                <a:srgbClr val="283D49"/>
              </a:solidFill>
              <a:sym typeface="Arial"/>
              <a:rtl val="0"/>
            </a:endParaRPr>
          </a:p>
        </p:txBody>
      </p:sp>
    </p:spTree>
    <p:extLst>
      <p:ext uri="{BB962C8B-B14F-4D97-AF65-F5344CB8AC3E}">
        <p14:creationId xmlns:p14="http://schemas.microsoft.com/office/powerpoint/2010/main" val="19609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162947" y="140074"/>
            <a:ext cx="8796928" cy="474445"/>
          </a:xfrm>
        </p:spPr>
        <p:txBody>
          <a:bodyPr/>
          <a:lstStyle/>
          <a:p>
            <a:pPr lvl="0"/>
            <a:r>
              <a:rPr lang="en-US" sz="3200" b="0" dirty="0" smtClean="0">
                <a:sym typeface="Helvetica Neue"/>
              </a:rPr>
              <a:t>Disruption to Enterprise IT is here</a:t>
            </a:r>
            <a:endParaRPr lang="en-US" sz="1800" b="0" dirty="0">
              <a:solidFill>
                <a:schemeClr val="tx1">
                  <a:lumMod val="65000"/>
                  <a:lumOff val="35000"/>
                </a:schemeClr>
              </a:solidFill>
              <a:sym typeface="Helvetica Neue"/>
            </a:endParaRPr>
          </a:p>
        </p:txBody>
      </p:sp>
      <p:pic>
        <p:nvPicPr>
          <p:cNvPr id="2" name="Picture 1"/>
          <p:cNvPicPr>
            <a:picLocks noChangeAspect="1"/>
          </p:cNvPicPr>
          <p:nvPr/>
        </p:nvPicPr>
        <p:blipFill>
          <a:blip r:embed="rId3"/>
          <a:stretch>
            <a:fillRect/>
          </a:stretch>
        </p:blipFill>
        <p:spPr>
          <a:xfrm>
            <a:off x="489591" y="1378163"/>
            <a:ext cx="4157481" cy="1776261"/>
          </a:xfrm>
          <a:prstGeom prst="rect">
            <a:avLst/>
          </a:prstGeom>
        </p:spPr>
      </p:pic>
      <p:pic>
        <p:nvPicPr>
          <p:cNvPr id="3" name="Picture 2"/>
          <p:cNvPicPr>
            <a:picLocks noChangeAspect="1"/>
          </p:cNvPicPr>
          <p:nvPr/>
        </p:nvPicPr>
        <p:blipFill>
          <a:blip r:embed="rId4"/>
          <a:stretch>
            <a:fillRect/>
          </a:stretch>
        </p:blipFill>
        <p:spPr>
          <a:xfrm>
            <a:off x="5613629" y="1111543"/>
            <a:ext cx="2574298" cy="2972586"/>
          </a:xfrm>
          <a:prstGeom prst="rect">
            <a:avLst/>
          </a:prstGeom>
        </p:spPr>
      </p:pic>
      <p:sp>
        <p:nvSpPr>
          <p:cNvPr id="9" name="Shape 264"/>
          <p:cNvSpPr txBox="1"/>
          <p:nvPr/>
        </p:nvSpPr>
        <p:spPr>
          <a:xfrm>
            <a:off x="1286637" y="4273056"/>
            <a:ext cx="2408835"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chemeClr val="dk1"/>
                </a:solidFill>
                <a:latin typeface="Arial"/>
                <a:ea typeface="Helvetica Neue"/>
                <a:cs typeface="Arial"/>
                <a:sym typeface="Helvetica Neue"/>
              </a:rPr>
              <a:t>From the outsiders</a:t>
            </a:r>
            <a:endParaRPr lang="en-US" b="0" i="0" u="none" strike="noStrike" cap="none" baseline="0" dirty="0">
              <a:solidFill>
                <a:schemeClr val="dk1"/>
              </a:solidFill>
              <a:latin typeface="Arial"/>
              <a:ea typeface="Helvetica Neue"/>
              <a:cs typeface="Arial"/>
              <a:sym typeface="Helvetica Neue"/>
            </a:endParaRPr>
          </a:p>
        </p:txBody>
      </p:sp>
      <p:cxnSp>
        <p:nvCxnSpPr>
          <p:cNvPr id="5" name="Straight Connector 4"/>
          <p:cNvCxnSpPr/>
          <p:nvPr/>
        </p:nvCxnSpPr>
        <p:spPr>
          <a:xfrm>
            <a:off x="4903055" y="1030771"/>
            <a:ext cx="0" cy="3694358"/>
          </a:xfrm>
          <a:prstGeom prst="line">
            <a:avLst/>
          </a:prstGeom>
          <a:ln w="9525" cmpd="sng">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2" name="Shape 264"/>
          <p:cNvSpPr txBox="1"/>
          <p:nvPr/>
        </p:nvSpPr>
        <p:spPr>
          <a:xfrm>
            <a:off x="5405402" y="4273056"/>
            <a:ext cx="2953648"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chemeClr val="dk1"/>
                </a:solidFill>
                <a:latin typeface="Arial"/>
                <a:ea typeface="Helvetica Neue"/>
                <a:cs typeface="Arial"/>
                <a:sym typeface="Helvetica Neue"/>
              </a:rPr>
              <a:t>From the </a:t>
            </a:r>
            <a:r>
              <a:rPr lang="en-US" dirty="0" smtClean="0">
                <a:solidFill>
                  <a:schemeClr val="dk1"/>
                </a:solidFill>
                <a:latin typeface="Arial"/>
                <a:ea typeface="Helvetica Neue"/>
                <a:cs typeface="Arial"/>
                <a:sym typeface="Helvetica Neue"/>
              </a:rPr>
              <a:t>uber in</a:t>
            </a:r>
            <a:r>
              <a:rPr lang="en-US" b="0" i="0" u="none" strike="noStrike" cap="none" baseline="0" dirty="0" smtClean="0">
                <a:solidFill>
                  <a:schemeClr val="dk1"/>
                </a:solidFill>
                <a:latin typeface="Arial"/>
                <a:ea typeface="Helvetica Neue"/>
                <a:cs typeface="Arial"/>
                <a:sym typeface="Helvetica Neue"/>
              </a:rPr>
              <a:t>sider</a:t>
            </a:r>
            <a:endParaRPr lang="en-US" b="0" i="0" u="none" strike="noStrike" cap="none" baseline="0" dirty="0">
              <a:solidFill>
                <a:schemeClr val="dk1"/>
              </a:solidFill>
              <a:latin typeface="Arial"/>
              <a:ea typeface="Helvetica Neue"/>
              <a:cs typeface="Arial"/>
              <a:sym typeface="Helvetica Neue"/>
            </a:endParaRPr>
          </a:p>
        </p:txBody>
      </p:sp>
    </p:spTree>
    <p:extLst>
      <p:ext uri="{BB962C8B-B14F-4D97-AF65-F5344CB8AC3E}">
        <p14:creationId xmlns:p14="http://schemas.microsoft.com/office/powerpoint/2010/main" val="7731075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6"/>
            <a:ext cx="8796928" cy="1060609"/>
          </a:xfrm>
        </p:spPr>
        <p:txBody>
          <a:bodyPr/>
          <a:lstStyle/>
          <a:p>
            <a:pPr lvl="0"/>
            <a:r>
              <a:rPr lang="en-US" sz="3200" b="0" dirty="0" smtClean="0">
                <a:sym typeface="Helvetica Neue"/>
              </a:rPr>
              <a:t>Cloud native and </a:t>
            </a:r>
            <a:r>
              <a:rPr lang="en-US" sz="3200" b="0" dirty="0" err="1" smtClean="0">
                <a:sym typeface="Helvetica Neue"/>
              </a:rPr>
              <a:t>microservice</a:t>
            </a:r>
            <a:r>
              <a:rPr lang="en-US" sz="3200" b="0" dirty="0" smtClean="0">
                <a:sym typeface="Helvetica Neue"/>
              </a:rPr>
              <a:t> models </a:t>
            </a:r>
            <a:br>
              <a:rPr lang="en-US" sz="3200" b="0" dirty="0" smtClean="0">
                <a:sym typeface="Helvetica Neue"/>
              </a:rPr>
            </a:br>
            <a:r>
              <a:rPr lang="en-US" sz="3200" b="0" dirty="0" smtClean="0">
                <a:sym typeface="Helvetica Neue"/>
              </a:rPr>
              <a:t>are moving into the Fortune 500</a:t>
            </a:r>
            <a:endParaRPr lang="en-US" sz="3200" b="0" dirty="0">
              <a:sym typeface="Helvetica Neue"/>
            </a:endParaRPr>
          </a:p>
        </p:txBody>
      </p:sp>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“The adopters we speak to today, like GE, HP, </a:t>
            </a:r>
            <a:r>
              <a:rPr lang="en-US" sz="1800" b="0" i="0" u="none" strike="noStrike" cap="none" baseline="0" dirty="0" err="1">
                <a:solidFill>
                  <a:schemeClr val="dk1"/>
                </a:solidFill>
                <a:latin typeface="Arial"/>
                <a:ea typeface="Helvetica Neue"/>
                <a:cs typeface="Arial"/>
                <a:sym typeface="Helvetica Neue"/>
              </a:rPr>
              <a:t>Equinix</a:t>
            </a:r>
            <a:r>
              <a:rPr lang="en-US" sz="1800" b="0" i="0" u="none" strike="noStrike" cap="none" baseline="0" dirty="0">
                <a:solidFill>
                  <a:schemeClr val="dk1"/>
                </a:solidFill>
                <a:latin typeface="Arial"/>
                <a:ea typeface="Helvetica Neue"/>
                <a:cs typeface="Arial"/>
                <a:sym typeface="Helvetica Neue"/>
              </a:rPr>
              <a:t>, PayPal, Capital One, Goldman Sachs, </a:t>
            </a:r>
            <a:r>
              <a:rPr lang="en-US" sz="1800" b="0" i="0" u="none" strike="noStrike" cap="none" baseline="0" dirty="0" err="1">
                <a:solidFill>
                  <a:schemeClr val="dk1"/>
                </a:solidFill>
                <a:latin typeface="Arial"/>
                <a:ea typeface="Helvetica Neue"/>
                <a:cs typeface="Arial"/>
                <a:sym typeface="Helvetica Neue"/>
              </a:rPr>
              <a:t>Airbnb</a:t>
            </a:r>
            <a:r>
              <a:rPr lang="en-US" sz="1800" b="0" i="0" u="none" strike="noStrike" cap="none" baseline="0" dirty="0">
                <a:solidFill>
                  <a:schemeClr val="dk1"/>
                </a:solidFill>
                <a:latin typeface="Arial"/>
                <a:ea typeface="Helvetica Neue"/>
                <a:cs typeface="Arial"/>
                <a:sym typeface="Helvetica Neue"/>
              </a:rPr>
              <a:t>, </a:t>
            </a:r>
            <a:r>
              <a:rPr lang="en-US" sz="1800" b="0" i="0" u="none" strike="noStrike" cap="none" baseline="0" dirty="0" err="1">
                <a:solidFill>
                  <a:schemeClr val="dk1"/>
                </a:solidFill>
                <a:latin typeface="Arial"/>
                <a:ea typeface="Helvetica Neue"/>
                <a:cs typeface="Arial"/>
                <a:sym typeface="Helvetica Neue"/>
              </a:rPr>
              <a:t>Medallia</a:t>
            </a:r>
            <a:r>
              <a:rPr lang="en-US" sz="1800" b="0" i="0" u="none" strike="noStrike" cap="none" baseline="0" dirty="0">
                <a:solidFill>
                  <a:schemeClr val="dk1"/>
                </a:solidFill>
                <a:latin typeface="Arial"/>
                <a:ea typeface="Helvetica Neue"/>
                <a:cs typeface="Arial"/>
                <a:sym typeface="Helvetica Neue"/>
              </a:rPr>
              <a:t>, Square, and </a:t>
            </a:r>
            <a:r>
              <a:rPr lang="en-US" sz="1800" b="0" i="0" u="none" strike="noStrike" cap="none" baseline="0" dirty="0" err="1">
                <a:solidFill>
                  <a:schemeClr val="dk1"/>
                </a:solidFill>
                <a:latin typeface="Arial"/>
                <a:ea typeface="Helvetica Neue"/>
                <a:cs typeface="Arial"/>
                <a:sym typeface="Helvetica Neue"/>
              </a:rPr>
              <a:t>Xoom</a:t>
            </a:r>
            <a:r>
              <a:rPr lang="en-US" sz="1800" b="0" i="0" u="none" strike="noStrike" cap="none" baseline="0" dirty="0">
                <a:solidFill>
                  <a:schemeClr val="dk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932507" y="2079696"/>
            <a:ext cx="1465932" cy="593217"/>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88603"/>
            <a:ext cx="1531738" cy="312717"/>
          </a:xfrm>
          <a:prstGeom prst="rect">
            <a:avLst/>
          </a:prstGeom>
          <a:noFill/>
          <a:ln>
            <a:noFill/>
          </a:ln>
        </p:spPr>
      </p:pic>
      <p:pic>
        <p:nvPicPr>
          <p:cNvPr id="493" name="Shape 493"/>
          <p:cNvPicPr preferRelativeResize="0"/>
          <p:nvPr/>
        </p:nvPicPr>
        <p:blipFill rotWithShape="1">
          <a:blip r:embed="rId5">
            <a:alphaModFix/>
          </a:blip>
          <a:srcRect/>
          <a:stretch/>
        </p:blipFill>
        <p:spPr>
          <a:xfrm>
            <a:off x="3079481" y="4073368"/>
            <a:ext cx="2985037" cy="557603"/>
          </a:xfrm>
          <a:prstGeom prst="rect">
            <a:avLst/>
          </a:prstGeom>
          <a:noFill/>
          <a:ln>
            <a:noFill/>
          </a:ln>
        </p:spPr>
      </p:pic>
    </p:spTree>
    <p:extLst>
      <p:ext uri="{BB962C8B-B14F-4D97-AF65-F5344CB8AC3E}">
        <p14:creationId xmlns:p14="http://schemas.microsoft.com/office/powerpoint/2010/main" val="35571873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15" name="Title 1"/>
          <p:cNvSpPr txBox="1">
            <a:spLocks/>
          </p:cNvSpPr>
          <p:nvPr/>
        </p:nvSpPr>
        <p:spPr bwMode="gray">
          <a:xfrm>
            <a:off x="2800846" y="1488452"/>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dirty="0" smtClean="0">
                <a:solidFill>
                  <a:srgbClr val="283D49"/>
                </a:solidFill>
                <a:sym typeface="Arial"/>
                <a:rtl val="0"/>
              </a:rPr>
              <a:t>What</a:t>
            </a:r>
            <a:endParaRPr lang="en-US" sz="9600" dirty="0">
              <a:solidFill>
                <a:srgbClr val="283D49"/>
              </a:solidFill>
              <a:sym typeface="Arial"/>
              <a:rtl val="0"/>
            </a:endParaRPr>
          </a:p>
        </p:txBody>
      </p:sp>
    </p:spTree>
    <p:extLst>
      <p:ext uri="{BB962C8B-B14F-4D97-AF65-F5344CB8AC3E}">
        <p14:creationId xmlns:p14="http://schemas.microsoft.com/office/powerpoint/2010/main" val="286194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a:t>
            </a:r>
            <a:r>
              <a:rPr lang="en-US" dirty="0" smtClean="0">
                <a:solidFill>
                  <a:schemeClr val="bg1"/>
                </a:solidFill>
                <a:latin typeface="Verdana"/>
                <a:ea typeface="Verdana"/>
                <a:cs typeface="Verdana"/>
                <a:sym typeface="Verdana"/>
              </a:rPr>
              <a:t>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23242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4" name="Title 1"/>
          <p:cNvSpPr txBox="1">
            <a:spLocks/>
          </p:cNvSpPr>
          <p:nvPr/>
        </p:nvSpPr>
        <p:spPr>
          <a:xfrm>
            <a:off x="244738" y="191289"/>
            <a:ext cx="8410575" cy="46037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r>
              <a:rPr lang="en-US" dirty="0" smtClean="0"/>
              <a:t>What are Microservices?</a:t>
            </a:r>
            <a:endParaRPr lang="en-US" dirty="0"/>
          </a:p>
        </p:txBody>
      </p:sp>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4D4D4D"/>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p>
        </p:txBody>
      </p:sp>
      <p:sp>
        <p:nvSpPr>
          <p:cNvPr id="9" name="Shape 246"/>
          <p:cNvSpPr/>
          <p:nvPr/>
        </p:nvSpPr>
        <p:spPr>
          <a:xfrm>
            <a:off x="337925" y="1102615"/>
            <a:ext cx="4674677" cy="7264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4D4D4D"/>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4D4D4D"/>
                </a:solidFill>
                <a:uFill>
                  <a:solidFill>
                    <a:srgbClr val="4D4D4D"/>
                  </a:solidFill>
                </a:uFill>
              </a:rPr>
              <a:t>If you have to know about surrounding services you don’t have a bounded context.</a:t>
            </a:r>
          </a:p>
        </p:txBody>
      </p:sp>
    </p:spTree>
    <p:extLst>
      <p:ext uri="{BB962C8B-B14F-4D97-AF65-F5344CB8AC3E}">
        <p14:creationId xmlns:p14="http://schemas.microsoft.com/office/powerpoint/2010/main" val="996452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b="0" dirty="0">
                <a:sym typeface="Helvetica Neue"/>
              </a:rPr>
              <a:t>Monolithic Applications Drive Complex, </a:t>
            </a:r>
            <a:r>
              <a:rPr lang="en-US" b="0" dirty="0" smtClean="0">
                <a:sym typeface="Helvetica Neue"/>
              </a:rPr>
              <a:t/>
            </a:r>
            <a:br>
              <a:rPr lang="en-US" b="0" dirty="0" smtClean="0">
                <a:sym typeface="Helvetica Neue"/>
              </a:rPr>
            </a:br>
            <a:r>
              <a:rPr lang="en-US" b="0" dirty="0" smtClean="0">
                <a:sym typeface="Helvetica Neue"/>
              </a:rPr>
              <a:t>Manual </a:t>
            </a:r>
            <a:r>
              <a:rPr lang="en-US" b="0" dirty="0">
                <a:sym typeface="Helvetica Neue"/>
              </a:rPr>
              <a:t>Deploys &amp; Waterfall Release Cycles</a:t>
            </a:r>
            <a:endParaRPr lang="en-US" b="0" dirty="0">
              <a:sym typeface="Arial"/>
            </a:endParaRPr>
          </a:p>
        </p:txBody>
      </p:sp>
      <p:sp>
        <p:nvSpPr>
          <p:cNvPr id="281" name="Shape 281"/>
          <p:cNvSpPr/>
          <p:nvPr/>
        </p:nvSpPr>
        <p:spPr>
          <a:xfrm>
            <a:off x="1804965" y="4123267"/>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rgbClr val="0F7661"/>
                </a:solidFill>
                <a:latin typeface="Arial"/>
                <a:cs typeface="Arial"/>
              </a:rPr>
              <a:t>Can you deliver full CI</a:t>
            </a:r>
            <a:r>
              <a:rPr lang="en-US" dirty="0">
                <a:solidFill>
                  <a:srgbClr val="0F7661"/>
                </a:solidFill>
                <a:latin typeface="Arial"/>
                <a:cs typeface="Arial"/>
              </a:rPr>
              <a:t>/CD for every major </a:t>
            </a:r>
            <a:r>
              <a:rPr lang="en-US" dirty="0" smtClean="0">
                <a:solidFill>
                  <a:srgbClr val="0F7661"/>
                </a:solidFill>
                <a:latin typeface="Arial"/>
                <a:cs typeface="Arial"/>
              </a:rPr>
              <a:t>app </a:t>
            </a:r>
            <a:r>
              <a:rPr lang="en-US" dirty="0">
                <a:solidFill>
                  <a:srgbClr val="0F7661"/>
                </a:solidFill>
                <a:latin typeface="Arial"/>
                <a:cs typeface="Arial"/>
              </a:rPr>
              <a:t>in your portfolio </a:t>
            </a:r>
            <a:r>
              <a:rPr lang="en-US" dirty="0" smtClean="0">
                <a:solidFill>
                  <a:srgbClr val="0F7661"/>
                </a:solidFill>
                <a:latin typeface="Arial"/>
                <a:cs typeface="Arial"/>
              </a:rPr>
              <a:t>today, or are you doing </a:t>
            </a:r>
            <a:r>
              <a:rPr lang="en-US" b="0" i="0" u="none" strike="noStrike" cap="none" baseline="0" dirty="0" smtClean="0">
                <a:solidFill>
                  <a:srgbClr val="0F7661"/>
                </a:solidFill>
                <a:latin typeface="Arial"/>
                <a:ea typeface="Helvetica Neue"/>
                <a:cs typeface="Arial"/>
                <a:sym typeface="Helvetica Neue"/>
              </a:rPr>
              <a:t>75+ step </a:t>
            </a:r>
            <a:r>
              <a:rPr lang="en-US" b="0" i="0" u="none" strike="noStrike" cap="none" baseline="0" dirty="0">
                <a:solidFill>
                  <a:srgbClr val="0F7661"/>
                </a:solidFill>
                <a:latin typeface="Arial"/>
                <a:ea typeface="Helvetica Neue"/>
                <a:cs typeface="Arial"/>
                <a:sym typeface="Helvetica Neue"/>
              </a:rPr>
              <a:t>manual </a:t>
            </a:r>
            <a:r>
              <a:rPr lang="en-US" b="0" i="0" u="none" strike="noStrike" cap="none" baseline="0" dirty="0" smtClean="0">
                <a:solidFill>
                  <a:srgbClr val="0F7661"/>
                </a:solidFill>
                <a:latin typeface="Arial"/>
                <a:ea typeface="Helvetica Neue"/>
                <a:cs typeface="Arial"/>
                <a:sym typeface="Helvetica Neue"/>
              </a:rPr>
              <a:t>deployments?</a:t>
            </a:r>
            <a:endParaRPr lang="en-US" b="0" i="0" u="none" strike="noStrike" cap="none" baseline="0" dirty="0">
              <a:solidFill>
                <a:srgbClr val="0F7661"/>
              </a:solidFill>
              <a:latin typeface="Arial"/>
              <a:ea typeface="Helvetica Neue"/>
              <a:cs typeface="Arial"/>
              <a:sym typeface="Helvetica Neue"/>
            </a:endParaRPr>
          </a:p>
        </p:txBody>
      </p:sp>
      <p:grpSp>
        <p:nvGrpSpPr>
          <p:cNvPr id="8" name="Group 20"/>
          <p:cNvGrpSpPr/>
          <p:nvPr/>
        </p:nvGrpSpPr>
        <p:grpSpPr>
          <a:xfrm>
            <a:off x="509250" y="1413256"/>
            <a:ext cx="1137490" cy="870701"/>
            <a:chOff x="152400" y="995947"/>
            <a:chExt cx="1293813" cy="1052130"/>
          </a:xfrm>
        </p:grpSpPr>
        <p:sp>
          <p:nvSpPr>
            <p:cNvPr id="9" name="Rectangle 31"/>
            <p:cNvSpPr>
              <a:spLocks noChangeArrowheads="1"/>
            </p:cNvSpPr>
            <p:nvPr/>
          </p:nvSpPr>
          <p:spPr bwMode="auto">
            <a:xfrm>
              <a:off x="152400" y="1727476"/>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Developer</a:t>
              </a:r>
              <a:endParaRPr lang="en-US" sz="1400" b="1" dirty="0">
                <a:solidFill>
                  <a:schemeClr val="tx2"/>
                </a:solidFill>
                <a:latin typeface="Felt Tip Senior"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002" y="995947"/>
              <a:ext cx="838200" cy="705853"/>
            </a:xfrm>
            <a:prstGeom prst="rect">
              <a:avLst/>
            </a:prstGeom>
          </p:spPr>
        </p:pic>
      </p:grpSp>
      <p:grpSp>
        <p:nvGrpSpPr>
          <p:cNvPr id="11" name="Group 19"/>
          <p:cNvGrpSpPr/>
          <p:nvPr/>
        </p:nvGrpSpPr>
        <p:grpSpPr>
          <a:xfrm>
            <a:off x="577288" y="3646482"/>
            <a:ext cx="992815" cy="942199"/>
            <a:chOff x="7283607" y="965198"/>
            <a:chExt cx="1293813" cy="1125214"/>
          </a:xfrm>
        </p:grpSpPr>
        <p:sp>
          <p:nvSpPr>
            <p:cNvPr id="12" name="Rectangle 31"/>
            <p:cNvSpPr>
              <a:spLocks noChangeArrowheads="1"/>
            </p:cNvSpPr>
            <p:nvPr/>
          </p:nvSpPr>
          <p:spPr bwMode="auto">
            <a:xfrm>
              <a:off x="7283607" y="1769811"/>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Operator</a:t>
              </a:r>
              <a:endParaRPr lang="en-US" sz="1400" b="1" dirty="0">
                <a:solidFill>
                  <a:schemeClr val="tx2"/>
                </a:solidFill>
                <a:latin typeface="Felt Tip Senior" charset="0"/>
              </a:endParaRPr>
            </a:p>
          </p:txBody>
        </p:sp>
        <p:pic>
          <p:nvPicPr>
            <p:cNvPr id="13" name="Picture 12"/>
            <p:cNvPicPr>
              <a:picLocks noChangeAspect="1"/>
            </p:cNvPicPr>
            <p:nvPr/>
          </p:nvPicPr>
          <p:blipFill>
            <a:blip r:embed="rId4" cstate="print"/>
            <a:stretch>
              <a:fillRect/>
            </a:stretch>
          </p:blipFill>
          <p:spPr>
            <a:xfrm>
              <a:off x="7476065" y="965198"/>
              <a:ext cx="795867" cy="795867"/>
            </a:xfrm>
            <a:prstGeom prst="rect">
              <a:avLst/>
            </a:prstGeom>
          </p:spPr>
        </p:pic>
      </p:grpSp>
      <p:pic>
        <p:nvPicPr>
          <p:cNvPr id="14" name="Picture 6" descr="https://stacyswimp.files.wordpress.com/2011/10/broken-chain.jpg"/>
          <p:cNvPicPr>
            <a:picLocks noChangeAspect="1" noChangeArrowheads="1"/>
          </p:cNvPicPr>
          <p:nvPr/>
        </p:nvPicPr>
        <p:blipFill>
          <a:blip r:embed="rId5" cstate="print"/>
          <a:srcRect/>
          <a:stretch>
            <a:fillRect/>
          </a:stretch>
        </p:blipFill>
        <p:spPr bwMode="auto">
          <a:xfrm rot="5400000">
            <a:off x="486899" y="2679603"/>
            <a:ext cx="1241137" cy="620569"/>
          </a:xfrm>
          <a:prstGeom prst="rect">
            <a:avLst/>
          </a:prstGeom>
          <a:noFill/>
        </p:spPr>
      </p:pic>
      <p:grpSp>
        <p:nvGrpSpPr>
          <p:cNvPr id="15" name="Group 24"/>
          <p:cNvGrpSpPr/>
          <p:nvPr/>
        </p:nvGrpSpPr>
        <p:grpSpPr>
          <a:xfrm>
            <a:off x="2017888" y="1333500"/>
            <a:ext cx="6533444" cy="2899833"/>
            <a:chOff x="1478756" y="871538"/>
            <a:chExt cx="5557838" cy="2757487"/>
          </a:xfrm>
        </p:grpSpPr>
        <p:sp>
          <p:nvSpPr>
            <p:cNvPr id="16" name="Shape 1010"/>
            <p:cNvSpPr>
              <a:spLocks noChangeArrowheads="1"/>
            </p:cNvSpPr>
            <p:nvPr/>
          </p:nvSpPr>
          <p:spPr bwMode="auto">
            <a:xfrm>
              <a:off x="1478756" y="871538"/>
              <a:ext cx="5557838" cy="2757487"/>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a:latin typeface="+mn-lt"/>
                <a:ea typeface="+mn-ea"/>
              </a:endParaRPr>
            </a:p>
          </p:txBody>
        </p:sp>
        <p:pic>
          <p:nvPicPr>
            <p:cNvPr id="17" name="Picture 16" descr="Provisioning_workflow.jpg"/>
            <p:cNvPicPr>
              <a:picLocks noChangeAspect="1"/>
            </p:cNvPicPr>
            <p:nvPr/>
          </p:nvPicPr>
          <p:blipFill>
            <a:blip r:embed="rId6" cstate="print"/>
            <a:stretch>
              <a:fillRect/>
            </a:stretch>
          </p:blipFill>
          <p:spPr>
            <a:xfrm>
              <a:off x="1634679" y="947379"/>
              <a:ext cx="5225705" cy="2510484"/>
            </a:xfrm>
            <a:prstGeom prst="rect">
              <a:avLst/>
            </a:prstGeom>
          </p:spPr>
        </p:pic>
      </p:grpSp>
    </p:spTree>
    <p:extLst>
      <p:ext uri="{BB962C8B-B14F-4D97-AF65-F5344CB8AC3E}">
        <p14:creationId xmlns:p14="http://schemas.microsoft.com/office/powerpoint/2010/main" val="962795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24169</TotalTime>
  <Words>2270</Words>
  <Application>Microsoft Macintosh PowerPoint</Application>
  <PresentationFormat>On-screen Show (16:9)</PresentationFormat>
  <Paragraphs>314</Paragraphs>
  <Slides>24</Slides>
  <Notes>23</Notes>
  <HiddenSlides>0</HiddenSlides>
  <MMClips>0</MMClips>
  <ScaleCrop>false</ScaleCrop>
  <HeadingPairs>
    <vt:vector size="4" baseType="variant">
      <vt:variant>
        <vt:lpstr>Theme</vt:lpstr>
      </vt:variant>
      <vt:variant>
        <vt:i4>4</vt:i4>
      </vt:variant>
      <vt:variant>
        <vt:lpstr>Slide Titles</vt:lpstr>
      </vt:variant>
      <vt:variant>
        <vt:i4>24</vt:i4>
      </vt:variant>
    </vt:vector>
  </HeadingPairs>
  <TitlesOfParts>
    <vt:vector size="28" baseType="lpstr">
      <vt:lpstr>Office Theme</vt:lpstr>
      <vt:lpstr>3_Office Theme</vt:lpstr>
      <vt:lpstr>Pivotal Main</vt:lpstr>
      <vt:lpstr>1_Pivotal Main</vt:lpstr>
      <vt:lpstr>PowerPoint Presentation</vt:lpstr>
      <vt:lpstr>Agenda</vt:lpstr>
      <vt:lpstr>PowerPoint Presentation</vt:lpstr>
      <vt:lpstr>Disruption to Enterprise IT is here</vt:lpstr>
      <vt:lpstr>Cloud native and microservice models  are moving into the Fortune 500</vt:lpstr>
      <vt:lpstr>PowerPoint Presentation</vt:lpstr>
      <vt:lpstr>What is Cloud Native?</vt:lpstr>
      <vt:lpstr>PowerPoint Presentation</vt:lpstr>
      <vt:lpstr>Monolithic Applications Drive Complex,  Manual Deploys &amp; Waterfall Release Cycles</vt:lpstr>
      <vt:lpstr>Trend towards new lightweight architectures </vt:lpstr>
      <vt:lpstr>One-Size-Fits-All Methodologies have become an Anti-pattern to the Business</vt:lpstr>
      <vt:lpstr>Agile, Disruptive Companies Use Non-traditional, Modular Approaches to Software Systems</vt:lpstr>
      <vt:lpstr>But….</vt:lpstr>
      <vt:lpstr>PowerPoint Presentation</vt:lpstr>
      <vt:lpstr>Cloud Native Platform and Contracts</vt:lpstr>
      <vt:lpstr>PowerPoint Presentation</vt:lpstr>
      <vt:lpstr>Spring Cloud Services </vt:lpstr>
      <vt:lpstr>PowerPoint Presentation</vt:lpstr>
      <vt:lpstr>PowerPoint Presentation</vt:lpstr>
      <vt:lpstr>The Role of Cloud Native Platforms in Microservices</vt:lpstr>
      <vt:lpstr>Ops Loop</vt:lpstr>
      <vt:lpstr>Application Lifecycle Management: CI/CD</vt:lpstr>
      <vt:lpstr>Cloud Native Maturity Model</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Vinod D'Souza</cp:lastModifiedBy>
  <cp:revision>217</cp:revision>
  <dcterms:created xsi:type="dcterms:W3CDTF">2015-10-05T21:15:00Z</dcterms:created>
  <dcterms:modified xsi:type="dcterms:W3CDTF">2016-02-10T04:56:33Z</dcterms:modified>
  <cp:category/>
</cp:coreProperties>
</file>